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https://soccer-club-zz2k.onrender.com"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5.png" Type="http://schemas.openxmlformats.org/officeDocument/2006/relationships/image"/><Relationship Id="rId7" Target="../media/image3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0">
            <a:off x="13367792" y="-309943"/>
            <a:ext cx="6009020" cy="13099076"/>
            <a:chOff x="0" y="0"/>
            <a:chExt cx="1582623" cy="3449962"/>
          </a:xfrm>
        </p:grpSpPr>
        <p:sp>
          <p:nvSpPr>
            <p:cNvPr name="Freeform 3" id="3"/>
            <p:cNvSpPr/>
            <p:nvPr/>
          </p:nvSpPr>
          <p:spPr>
            <a:xfrm flipH="false" flipV="false" rot="0">
              <a:off x="0" y="0"/>
              <a:ext cx="1582623" cy="3449962"/>
            </a:xfrm>
            <a:custGeom>
              <a:avLst/>
              <a:gdLst/>
              <a:ahLst/>
              <a:cxnLst/>
              <a:rect r="r" b="b" t="t" l="l"/>
              <a:pathLst>
                <a:path h="3449962" w="1582623">
                  <a:moveTo>
                    <a:pt x="0" y="0"/>
                  </a:moveTo>
                  <a:lnTo>
                    <a:pt x="1582623" y="0"/>
                  </a:lnTo>
                  <a:lnTo>
                    <a:pt x="1582623" y="3449962"/>
                  </a:lnTo>
                  <a:lnTo>
                    <a:pt x="0" y="3449962"/>
                  </a:lnTo>
                  <a:close/>
                </a:path>
              </a:pathLst>
            </a:custGeom>
            <a:solidFill>
              <a:srgbClr val="A60000"/>
            </a:solidFill>
          </p:spPr>
        </p:sp>
        <p:sp>
          <p:nvSpPr>
            <p:cNvPr name="TextBox 4" id="4"/>
            <p:cNvSpPr txBox="true"/>
            <p:nvPr/>
          </p:nvSpPr>
          <p:spPr>
            <a:xfrm>
              <a:off x="0" y="-38100"/>
              <a:ext cx="1582623" cy="34880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true" rot="0">
            <a:off x="13584715" y="6172200"/>
            <a:ext cx="2576893" cy="4114800"/>
          </a:xfrm>
          <a:custGeom>
            <a:avLst/>
            <a:gdLst/>
            <a:ahLst/>
            <a:cxnLst/>
            <a:rect r="r" b="b" t="t" l="l"/>
            <a:pathLst>
              <a:path h="4114800" w="2576893">
                <a:moveTo>
                  <a:pt x="0" y="4114800"/>
                </a:moveTo>
                <a:lnTo>
                  <a:pt x="2576894" y="4114800"/>
                </a:lnTo>
                <a:lnTo>
                  <a:pt x="257689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9910131" y="1028700"/>
            <a:ext cx="7349169" cy="8229600"/>
            <a:chOff x="0" y="0"/>
            <a:chExt cx="6350000" cy="7110730"/>
          </a:xfrm>
        </p:grpSpPr>
        <p:sp>
          <p:nvSpPr>
            <p:cNvPr name="Freeform 7" id="7"/>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4"/>
              <a:stretch>
                <a:fillRect l="-5989" t="0" r="-5990" b="0"/>
              </a:stretch>
            </a:blipFill>
          </p:spPr>
        </p:sp>
      </p:grpSp>
      <p:sp>
        <p:nvSpPr>
          <p:cNvPr name="Freeform 8" id="8"/>
          <p:cNvSpPr/>
          <p:nvPr/>
        </p:nvSpPr>
        <p:spPr>
          <a:xfrm flipH="false" flipV="false" rot="0">
            <a:off x="10501981" y="0"/>
            <a:ext cx="2576894" cy="4114800"/>
          </a:xfrm>
          <a:custGeom>
            <a:avLst/>
            <a:gdLst/>
            <a:ahLst/>
            <a:cxnLst/>
            <a:rect r="r" b="b" t="t" l="l"/>
            <a:pathLst>
              <a:path h="4114800" w="2576894">
                <a:moveTo>
                  <a:pt x="0" y="0"/>
                </a:moveTo>
                <a:lnTo>
                  <a:pt x="2576893" y="0"/>
                </a:lnTo>
                <a:lnTo>
                  <a:pt x="257689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0">
            <a:off x="1028700" y="857406"/>
            <a:ext cx="2537682" cy="342587"/>
          </a:xfrm>
          <a:custGeom>
            <a:avLst/>
            <a:gdLst/>
            <a:ahLst/>
            <a:cxnLst/>
            <a:rect r="r" b="b" t="t" l="l"/>
            <a:pathLst>
              <a:path h="342587" w="2537682">
                <a:moveTo>
                  <a:pt x="2537682" y="0"/>
                </a:moveTo>
                <a:lnTo>
                  <a:pt x="0" y="0"/>
                </a:lnTo>
                <a:lnTo>
                  <a:pt x="0" y="342588"/>
                </a:lnTo>
                <a:lnTo>
                  <a:pt x="2537682" y="342588"/>
                </a:lnTo>
                <a:lnTo>
                  <a:pt x="253768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748818" y="8759563"/>
            <a:ext cx="7315200" cy="2484609"/>
          </a:xfrm>
          <a:custGeom>
            <a:avLst/>
            <a:gdLst/>
            <a:ahLst/>
            <a:cxnLst/>
            <a:rect r="r" b="b" t="t" l="l"/>
            <a:pathLst>
              <a:path h="2484609" w="7315200">
                <a:moveTo>
                  <a:pt x="0" y="0"/>
                </a:moveTo>
                <a:lnTo>
                  <a:pt x="7315200" y="0"/>
                </a:lnTo>
                <a:lnTo>
                  <a:pt x="7315200" y="2484609"/>
                </a:lnTo>
                <a:lnTo>
                  <a:pt x="0" y="24846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20105" y="2057400"/>
            <a:ext cx="9004276" cy="1167399"/>
          </a:xfrm>
          <a:prstGeom prst="rect">
            <a:avLst/>
          </a:prstGeom>
        </p:spPr>
        <p:txBody>
          <a:bodyPr anchor="t" rtlCol="false" tIns="0" lIns="0" bIns="0" rIns="0">
            <a:spAutoFit/>
          </a:bodyPr>
          <a:lstStyle/>
          <a:p>
            <a:pPr>
              <a:lnSpc>
                <a:spcPts val="4776"/>
              </a:lnSpc>
            </a:pPr>
            <a:r>
              <a:rPr lang="en-US" sz="3980">
                <a:solidFill>
                  <a:srgbClr val="D90000"/>
                </a:solidFill>
                <a:latin typeface="Oswald Bold"/>
              </a:rPr>
              <a:t>CS5200</a:t>
            </a:r>
          </a:p>
          <a:p>
            <a:pPr>
              <a:lnSpc>
                <a:spcPts val="4525"/>
              </a:lnSpc>
            </a:pPr>
            <a:r>
              <a:rPr lang="en-US" sz="3771">
                <a:solidFill>
                  <a:srgbClr val="D90000"/>
                </a:solidFill>
                <a:latin typeface="Oswald Bold"/>
              </a:rPr>
              <a:t>DATABASE THEORY AND APPLICATIONS</a:t>
            </a:r>
          </a:p>
        </p:txBody>
      </p:sp>
      <p:sp>
        <p:nvSpPr>
          <p:cNvPr name="TextBox 12" id="12"/>
          <p:cNvSpPr txBox="true"/>
          <p:nvPr/>
        </p:nvSpPr>
        <p:spPr>
          <a:xfrm rot="0">
            <a:off x="620105" y="4114800"/>
            <a:ext cx="9004276" cy="2564287"/>
          </a:xfrm>
          <a:prstGeom prst="rect">
            <a:avLst/>
          </a:prstGeom>
        </p:spPr>
        <p:txBody>
          <a:bodyPr anchor="t" rtlCol="false" tIns="0" lIns="0" bIns="0" rIns="0">
            <a:spAutoFit/>
          </a:bodyPr>
          <a:lstStyle/>
          <a:p>
            <a:pPr>
              <a:lnSpc>
                <a:spcPts val="4776"/>
              </a:lnSpc>
            </a:pPr>
            <a:r>
              <a:rPr lang="en-US" sz="3980">
                <a:solidFill>
                  <a:srgbClr val="D90000"/>
                </a:solidFill>
                <a:latin typeface="Oswald Bold"/>
              </a:rPr>
              <a:t>TITLE : </a:t>
            </a:r>
          </a:p>
          <a:p>
            <a:pPr>
              <a:lnSpc>
                <a:spcPts val="4525"/>
              </a:lnSpc>
            </a:pPr>
            <a:r>
              <a:rPr lang="en-US" sz="3771">
                <a:solidFill>
                  <a:srgbClr val="D90000"/>
                </a:solidFill>
                <a:latin typeface="Oswald Bold"/>
              </a:rPr>
              <a:t>SMART SOCCER CLUB OPERATIONS PLATFORM </a:t>
            </a:r>
          </a:p>
          <a:p>
            <a:pPr>
              <a:lnSpc>
                <a:spcPts val="5530"/>
              </a:lnSpc>
            </a:pPr>
          </a:p>
          <a:p>
            <a:pPr>
              <a:lnSpc>
                <a:spcPts val="5530"/>
              </a:lnSpc>
            </a:pPr>
          </a:p>
        </p:txBody>
      </p:sp>
      <p:sp>
        <p:nvSpPr>
          <p:cNvPr name="TextBox 13" id="13"/>
          <p:cNvSpPr txBox="true"/>
          <p:nvPr/>
        </p:nvSpPr>
        <p:spPr>
          <a:xfrm rot="0">
            <a:off x="620105" y="6687636"/>
            <a:ext cx="9004276" cy="578258"/>
          </a:xfrm>
          <a:prstGeom prst="rect">
            <a:avLst/>
          </a:prstGeom>
        </p:spPr>
        <p:txBody>
          <a:bodyPr anchor="t" rtlCol="false" tIns="0" lIns="0" bIns="0" rIns="0">
            <a:spAutoFit/>
          </a:bodyPr>
          <a:lstStyle/>
          <a:p>
            <a:pPr>
              <a:lnSpc>
                <a:spcPts val="4525"/>
              </a:lnSpc>
            </a:pPr>
            <a:r>
              <a:rPr lang="en-US" sz="3771">
                <a:solidFill>
                  <a:srgbClr val="D90000"/>
                </a:solidFill>
                <a:latin typeface="Oswald Bold"/>
              </a:rPr>
              <a:t>PROJECT REPORT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5400000">
            <a:off x="-3885912" y="7317568"/>
            <a:ext cx="5653236" cy="4529051"/>
            <a:chOff x="0" y="0"/>
            <a:chExt cx="670016" cy="536779"/>
          </a:xfrm>
        </p:grpSpPr>
        <p:sp>
          <p:nvSpPr>
            <p:cNvPr name="Freeform 3" id="3"/>
            <p:cNvSpPr/>
            <p:nvPr/>
          </p:nvSpPr>
          <p:spPr>
            <a:xfrm flipH="false" flipV="false" rot="0">
              <a:off x="0" y="0"/>
              <a:ext cx="670016" cy="536779"/>
            </a:xfrm>
            <a:custGeom>
              <a:avLst/>
              <a:gdLst/>
              <a:ahLst/>
              <a:cxnLst/>
              <a:rect r="r" b="b" t="t" l="l"/>
              <a:pathLst>
                <a:path h="536779" w="670016">
                  <a:moveTo>
                    <a:pt x="466816" y="0"/>
                  </a:moveTo>
                  <a:lnTo>
                    <a:pt x="0" y="0"/>
                  </a:lnTo>
                  <a:lnTo>
                    <a:pt x="203200" y="536779"/>
                  </a:lnTo>
                  <a:lnTo>
                    <a:pt x="670016" y="536779"/>
                  </a:lnTo>
                  <a:lnTo>
                    <a:pt x="466816" y="0"/>
                  </a:lnTo>
                  <a:close/>
                </a:path>
              </a:pathLst>
            </a:custGeom>
            <a:solidFill>
              <a:srgbClr val="A60000"/>
            </a:solidFill>
          </p:spPr>
        </p:sp>
        <p:sp>
          <p:nvSpPr>
            <p:cNvPr name="TextBox 4" id="4"/>
            <p:cNvSpPr txBox="true"/>
            <p:nvPr/>
          </p:nvSpPr>
          <p:spPr>
            <a:xfrm>
              <a:off x="101600" y="-38100"/>
              <a:ext cx="466816" cy="57487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16471649" y="-1803237"/>
            <a:ext cx="5653236" cy="4529051"/>
            <a:chOff x="0" y="0"/>
            <a:chExt cx="670016" cy="536779"/>
          </a:xfrm>
        </p:grpSpPr>
        <p:sp>
          <p:nvSpPr>
            <p:cNvPr name="Freeform 6" id="6"/>
            <p:cNvSpPr/>
            <p:nvPr/>
          </p:nvSpPr>
          <p:spPr>
            <a:xfrm flipH="false" flipV="false" rot="0">
              <a:off x="0" y="0"/>
              <a:ext cx="670016" cy="536779"/>
            </a:xfrm>
            <a:custGeom>
              <a:avLst/>
              <a:gdLst/>
              <a:ahLst/>
              <a:cxnLst/>
              <a:rect r="r" b="b" t="t" l="l"/>
              <a:pathLst>
                <a:path h="536779" w="670016">
                  <a:moveTo>
                    <a:pt x="466816" y="0"/>
                  </a:moveTo>
                  <a:lnTo>
                    <a:pt x="0" y="0"/>
                  </a:lnTo>
                  <a:lnTo>
                    <a:pt x="203200" y="536779"/>
                  </a:lnTo>
                  <a:lnTo>
                    <a:pt x="670016" y="536779"/>
                  </a:lnTo>
                  <a:lnTo>
                    <a:pt x="466816" y="0"/>
                  </a:lnTo>
                  <a:close/>
                </a:path>
              </a:pathLst>
            </a:custGeom>
            <a:solidFill>
              <a:srgbClr val="A60000"/>
            </a:solidFill>
          </p:spPr>
        </p:sp>
        <p:sp>
          <p:nvSpPr>
            <p:cNvPr name="TextBox 7" id="7"/>
            <p:cNvSpPr txBox="true"/>
            <p:nvPr/>
          </p:nvSpPr>
          <p:spPr>
            <a:xfrm>
              <a:off x="101600" y="-38100"/>
              <a:ext cx="466816" cy="57487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false" rot="0">
            <a:off x="1028700" y="854771"/>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true" rot="0">
            <a:off x="5097494" y="9258300"/>
            <a:ext cx="2576893" cy="4114800"/>
          </a:xfrm>
          <a:custGeom>
            <a:avLst/>
            <a:gdLst/>
            <a:ahLst/>
            <a:cxnLst/>
            <a:rect r="r" b="b" t="t" l="l"/>
            <a:pathLst>
              <a:path h="4114800" w="2576893">
                <a:moveTo>
                  <a:pt x="0" y="4114800"/>
                </a:moveTo>
                <a:lnTo>
                  <a:pt x="2576893" y="4114800"/>
                </a:lnTo>
                <a:lnTo>
                  <a:pt x="2576893"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23845" y="1741604"/>
            <a:ext cx="8720155" cy="8167639"/>
          </a:xfrm>
          <a:custGeom>
            <a:avLst/>
            <a:gdLst/>
            <a:ahLst/>
            <a:cxnLst/>
            <a:rect r="r" b="b" t="t" l="l"/>
            <a:pathLst>
              <a:path h="8167639" w="8720155">
                <a:moveTo>
                  <a:pt x="0" y="0"/>
                </a:moveTo>
                <a:lnTo>
                  <a:pt x="8720155" y="0"/>
                </a:lnTo>
                <a:lnTo>
                  <a:pt x="8720155" y="8167638"/>
                </a:lnTo>
                <a:lnTo>
                  <a:pt x="0" y="8167638"/>
                </a:lnTo>
                <a:lnTo>
                  <a:pt x="0" y="0"/>
                </a:lnTo>
                <a:close/>
              </a:path>
            </a:pathLst>
          </a:custGeom>
          <a:blipFill>
            <a:blip r:embed="rId6"/>
            <a:stretch>
              <a:fillRect l="0" t="0" r="0" b="0"/>
            </a:stretch>
          </a:blipFill>
        </p:spPr>
      </p:sp>
      <p:sp>
        <p:nvSpPr>
          <p:cNvPr name="Freeform 11" id="11"/>
          <p:cNvSpPr/>
          <p:nvPr/>
        </p:nvSpPr>
        <p:spPr>
          <a:xfrm flipH="false" flipV="false" rot="0">
            <a:off x="7376706" y="1409481"/>
            <a:ext cx="10799214" cy="3260140"/>
          </a:xfrm>
          <a:custGeom>
            <a:avLst/>
            <a:gdLst/>
            <a:ahLst/>
            <a:cxnLst/>
            <a:rect r="r" b="b" t="t" l="l"/>
            <a:pathLst>
              <a:path h="3260140" w="10799214">
                <a:moveTo>
                  <a:pt x="0" y="0"/>
                </a:moveTo>
                <a:lnTo>
                  <a:pt x="10799214" y="0"/>
                </a:lnTo>
                <a:lnTo>
                  <a:pt x="10799214" y="3260140"/>
                </a:lnTo>
                <a:lnTo>
                  <a:pt x="0" y="3260140"/>
                </a:lnTo>
                <a:lnTo>
                  <a:pt x="0" y="0"/>
                </a:lnTo>
                <a:close/>
              </a:path>
            </a:pathLst>
          </a:custGeom>
          <a:blipFill>
            <a:blip r:embed="rId7"/>
            <a:stretch>
              <a:fillRect l="0" t="0" r="0" b="0"/>
            </a:stretch>
          </a:blipFill>
        </p:spPr>
      </p:sp>
      <p:sp>
        <p:nvSpPr>
          <p:cNvPr name="Freeform 12" id="12"/>
          <p:cNvSpPr/>
          <p:nvPr/>
        </p:nvSpPr>
        <p:spPr>
          <a:xfrm flipH="false" flipV="false" rot="0">
            <a:off x="7376706" y="5661498"/>
            <a:ext cx="10613613" cy="3920596"/>
          </a:xfrm>
          <a:custGeom>
            <a:avLst/>
            <a:gdLst/>
            <a:ahLst/>
            <a:cxnLst/>
            <a:rect r="r" b="b" t="t" l="l"/>
            <a:pathLst>
              <a:path h="3920596" w="10613613">
                <a:moveTo>
                  <a:pt x="0" y="0"/>
                </a:moveTo>
                <a:lnTo>
                  <a:pt x="10613613" y="0"/>
                </a:lnTo>
                <a:lnTo>
                  <a:pt x="10613613" y="3920596"/>
                </a:lnTo>
                <a:lnTo>
                  <a:pt x="0" y="3920596"/>
                </a:lnTo>
                <a:lnTo>
                  <a:pt x="0" y="0"/>
                </a:lnTo>
                <a:close/>
              </a:path>
            </a:pathLst>
          </a:custGeom>
          <a:blipFill>
            <a:blip r:embed="rId8"/>
            <a:stretch>
              <a:fillRect l="0" t="0" r="0" b="0"/>
            </a:stretch>
          </a:blipFill>
        </p:spPr>
      </p:sp>
      <p:sp>
        <p:nvSpPr>
          <p:cNvPr name="TextBox 13" id="13"/>
          <p:cNvSpPr txBox="true"/>
          <p:nvPr/>
        </p:nvSpPr>
        <p:spPr>
          <a:xfrm rot="0">
            <a:off x="3784220" y="740315"/>
            <a:ext cx="3187810" cy="514350"/>
          </a:xfrm>
          <a:prstGeom prst="rect">
            <a:avLst/>
          </a:prstGeom>
        </p:spPr>
        <p:txBody>
          <a:bodyPr anchor="t" rtlCol="false" tIns="0" lIns="0" bIns="0" rIns="0">
            <a:spAutoFit/>
          </a:bodyPr>
          <a:lstStyle/>
          <a:p>
            <a:pPr>
              <a:lnSpc>
                <a:spcPts val="4200"/>
              </a:lnSpc>
            </a:pPr>
            <a:r>
              <a:rPr lang="en-US" sz="3000">
                <a:solidFill>
                  <a:srgbClr val="D90000"/>
                </a:solidFill>
                <a:latin typeface="Open Sans Bold"/>
              </a:rPr>
              <a:t>Cont..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1306528">
            <a:off x="945275" y="5995819"/>
            <a:ext cx="23135444" cy="10000497"/>
            <a:chOff x="0" y="0"/>
            <a:chExt cx="6093286" cy="2633876"/>
          </a:xfrm>
        </p:grpSpPr>
        <p:sp>
          <p:nvSpPr>
            <p:cNvPr name="Freeform 3" id="3"/>
            <p:cNvSpPr/>
            <p:nvPr/>
          </p:nvSpPr>
          <p:spPr>
            <a:xfrm flipH="false" flipV="false" rot="0">
              <a:off x="0" y="0"/>
              <a:ext cx="6093286" cy="2633876"/>
            </a:xfrm>
            <a:custGeom>
              <a:avLst/>
              <a:gdLst/>
              <a:ahLst/>
              <a:cxnLst/>
              <a:rect r="r" b="b" t="t" l="l"/>
              <a:pathLst>
                <a:path h="2633876" w="6093286">
                  <a:moveTo>
                    <a:pt x="0" y="0"/>
                  </a:moveTo>
                  <a:lnTo>
                    <a:pt x="6093286" y="0"/>
                  </a:lnTo>
                  <a:lnTo>
                    <a:pt x="6093286" y="2633876"/>
                  </a:lnTo>
                  <a:lnTo>
                    <a:pt x="0" y="2633876"/>
                  </a:lnTo>
                  <a:close/>
                </a:path>
              </a:pathLst>
            </a:custGeom>
            <a:solidFill>
              <a:srgbClr val="A60000"/>
            </a:solidFill>
          </p:spPr>
        </p:sp>
        <p:sp>
          <p:nvSpPr>
            <p:cNvPr name="TextBox 4" id="4"/>
            <p:cNvSpPr txBox="true"/>
            <p:nvPr/>
          </p:nvSpPr>
          <p:spPr>
            <a:xfrm>
              <a:off x="0" y="-38100"/>
              <a:ext cx="6093286" cy="267197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124197" y="-1365362"/>
            <a:ext cx="2576893" cy="4114800"/>
          </a:xfrm>
          <a:custGeom>
            <a:avLst/>
            <a:gdLst/>
            <a:ahLst/>
            <a:cxnLst/>
            <a:rect r="r" b="b" t="t" l="l"/>
            <a:pathLst>
              <a:path h="4114800" w="2576893">
                <a:moveTo>
                  <a:pt x="0" y="0"/>
                </a:moveTo>
                <a:lnTo>
                  <a:pt x="2576894" y="0"/>
                </a:lnTo>
                <a:lnTo>
                  <a:pt x="25768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691767">
            <a:off x="2309192" y="5658119"/>
            <a:ext cx="3267059" cy="8145005"/>
          </a:xfrm>
          <a:custGeom>
            <a:avLst/>
            <a:gdLst/>
            <a:ahLst/>
            <a:cxnLst/>
            <a:rect r="r" b="b" t="t" l="l"/>
            <a:pathLst>
              <a:path h="8145005" w="3267059">
                <a:moveTo>
                  <a:pt x="0" y="0"/>
                </a:moveTo>
                <a:lnTo>
                  <a:pt x="3267059" y="0"/>
                </a:lnTo>
                <a:lnTo>
                  <a:pt x="3267059" y="8145006"/>
                </a:lnTo>
                <a:lnTo>
                  <a:pt x="0" y="8145006"/>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7" id="7"/>
          <p:cNvSpPr/>
          <p:nvPr/>
        </p:nvSpPr>
        <p:spPr>
          <a:xfrm flipH="false" flipV="false" rot="-6691767">
            <a:off x="14494609" y="6685091"/>
            <a:ext cx="3267059" cy="8145005"/>
          </a:xfrm>
          <a:custGeom>
            <a:avLst/>
            <a:gdLst/>
            <a:ahLst/>
            <a:cxnLst/>
            <a:rect r="r" b="b" t="t" l="l"/>
            <a:pathLst>
              <a:path h="8145005" w="3267059">
                <a:moveTo>
                  <a:pt x="0" y="0"/>
                </a:moveTo>
                <a:lnTo>
                  <a:pt x="3267059" y="0"/>
                </a:lnTo>
                <a:lnTo>
                  <a:pt x="3267059" y="8145006"/>
                </a:lnTo>
                <a:lnTo>
                  <a:pt x="0" y="8145006"/>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8" id="8"/>
          <p:cNvSpPr/>
          <p:nvPr/>
        </p:nvSpPr>
        <p:spPr>
          <a:xfrm flipH="true" flipV="false" rot="0">
            <a:off x="8607414" y="520744"/>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871818" y="451085"/>
            <a:ext cx="8562502" cy="1062618"/>
          </a:xfrm>
          <a:prstGeom prst="rect">
            <a:avLst/>
          </a:prstGeom>
        </p:spPr>
        <p:txBody>
          <a:bodyPr anchor="t" rtlCol="false" tIns="0" lIns="0" bIns="0" rIns="0">
            <a:spAutoFit/>
          </a:bodyPr>
          <a:lstStyle/>
          <a:p>
            <a:pPr>
              <a:lnSpc>
                <a:spcPts val="4237"/>
              </a:lnSpc>
            </a:pPr>
            <a:r>
              <a:rPr lang="en-US" sz="3531">
                <a:solidFill>
                  <a:srgbClr val="D90000"/>
                </a:solidFill>
                <a:latin typeface="Oswald Bold"/>
              </a:rPr>
              <a:t>FRONTEND CODE AND IMPLEMENTATION</a:t>
            </a:r>
          </a:p>
          <a:p>
            <a:pPr>
              <a:lnSpc>
                <a:spcPts val="4237"/>
              </a:lnSpc>
            </a:pPr>
          </a:p>
        </p:txBody>
      </p:sp>
      <p:sp>
        <p:nvSpPr>
          <p:cNvPr name="TextBox 10" id="10"/>
          <p:cNvSpPr txBox="true"/>
          <p:nvPr/>
        </p:nvSpPr>
        <p:spPr>
          <a:xfrm rot="0">
            <a:off x="871818" y="1214740"/>
            <a:ext cx="16387482" cy="8515882"/>
          </a:xfrm>
          <a:prstGeom prst="rect">
            <a:avLst/>
          </a:prstGeom>
        </p:spPr>
        <p:txBody>
          <a:bodyPr anchor="t" rtlCol="false" tIns="0" lIns="0" bIns="0" rIns="0">
            <a:spAutoFit/>
          </a:bodyPr>
          <a:lstStyle/>
          <a:p>
            <a:pPr>
              <a:lnSpc>
                <a:spcPts val="4053"/>
              </a:lnSpc>
            </a:pPr>
            <a:r>
              <a:rPr lang="en-US" sz="2895">
                <a:solidFill>
                  <a:srgbClr val="FFFFFF"/>
                </a:solidFill>
                <a:latin typeface="Open Sans"/>
              </a:rPr>
              <a:t>For our soccer management application, we embraced a strategic approach to frontend development:</a:t>
            </a:r>
          </a:p>
          <a:p>
            <a:pPr>
              <a:lnSpc>
                <a:spcPts val="4053"/>
              </a:lnSpc>
            </a:pPr>
          </a:p>
          <a:p>
            <a:pPr>
              <a:lnSpc>
                <a:spcPts val="4053"/>
              </a:lnSpc>
            </a:pPr>
            <a:r>
              <a:rPr lang="en-US" sz="2895">
                <a:solidFill>
                  <a:srgbClr val="FFFFFF"/>
                </a:solidFill>
                <a:ea typeface="Open Sans"/>
              </a:rPr>
              <a:t>● </a:t>
            </a:r>
            <a:r>
              <a:rPr lang="en-US" sz="2895">
                <a:solidFill>
                  <a:srgbClr val="FFFFFF"/>
                </a:solidFill>
                <a:latin typeface="Open Sans Bold"/>
              </a:rPr>
              <a:t>HTML and CSS</a:t>
            </a:r>
            <a:r>
              <a:rPr lang="en-US" sz="2895">
                <a:solidFill>
                  <a:srgbClr val="FFFFFF"/>
                </a:solidFill>
                <a:latin typeface="Open Sans"/>
              </a:rPr>
              <a:t>:  These foundational technologies were applied to construct and style the user interface, with a particular emphasis on achieving a user-friendly layout that fans, players, and managers would find engaging and straightforward to navigate.</a:t>
            </a:r>
          </a:p>
          <a:p>
            <a:pPr>
              <a:lnSpc>
                <a:spcPts val="4053"/>
              </a:lnSpc>
            </a:pPr>
            <a:r>
              <a:rPr lang="en-US" sz="2895">
                <a:solidFill>
                  <a:srgbClr val="FFFFFF"/>
                </a:solidFill>
                <a:ea typeface="Open Sans"/>
              </a:rPr>
              <a:t>● </a:t>
            </a:r>
            <a:r>
              <a:rPr lang="en-US" sz="2895">
                <a:solidFill>
                  <a:srgbClr val="FFFFFF"/>
                </a:solidFill>
                <a:latin typeface="Open Sans Bold"/>
              </a:rPr>
              <a:t>Interactive JavaScript</a:t>
            </a:r>
            <a:r>
              <a:rPr lang="en-US" sz="2895">
                <a:solidFill>
                  <a:srgbClr val="FFFFFF"/>
                </a:solidFill>
                <a:latin typeface="Open Sans"/>
              </a:rPr>
              <a:t>:  We utilized JavaScript to breathe life into the frontend, implementing interactive features such as real-time match score updates, player statistics tracking, and animated visualizations of team standings.</a:t>
            </a:r>
          </a:p>
          <a:p>
            <a:pPr>
              <a:lnSpc>
                <a:spcPts val="4053"/>
              </a:lnSpc>
            </a:pPr>
            <a:r>
              <a:rPr lang="en-US" sz="2895">
                <a:solidFill>
                  <a:srgbClr val="FFFFFF"/>
                </a:solidFill>
                <a:ea typeface="Open Sans"/>
              </a:rPr>
              <a:t>● </a:t>
            </a:r>
            <a:r>
              <a:rPr lang="en-US" sz="2895">
                <a:solidFill>
                  <a:srgbClr val="FFFFFF"/>
                </a:solidFill>
                <a:latin typeface="Open Sans Bold"/>
              </a:rPr>
              <a:t>Bootstrap Integration</a:t>
            </a:r>
            <a:r>
              <a:rPr lang="en-US" sz="2895">
                <a:solidFill>
                  <a:srgbClr val="FFFFFF"/>
                </a:solidFill>
                <a:latin typeface="Open Sans"/>
              </a:rPr>
              <a:t>:  By incorporating Bootstrap, we ensured our application was not only quick to develop but also fully responsive, providing a seamless experience on both desktop and mobile devices, critical for users accessing the platform from the sidelines, stands, or on the go.</a:t>
            </a:r>
          </a:p>
          <a:p>
            <a:pPr>
              <a:lnSpc>
                <a:spcPts val="4053"/>
              </a:lnSpc>
            </a:pPr>
            <a:r>
              <a:rPr lang="en-US" sz="2895">
                <a:solidFill>
                  <a:srgbClr val="FFFFFF"/>
                </a:solidFill>
                <a:ea typeface="Open Sans"/>
              </a:rPr>
              <a:t>● </a:t>
            </a:r>
            <a:r>
              <a:rPr lang="en-US" sz="2895">
                <a:solidFill>
                  <a:srgbClr val="FFFFFF"/>
                </a:solidFill>
                <a:latin typeface="Open Sans Bold"/>
              </a:rPr>
              <a:t>Focus on Usability</a:t>
            </a:r>
            <a:r>
              <a:rPr lang="en-US" sz="2895">
                <a:solidFill>
                  <a:srgbClr val="FFFFFF"/>
                </a:solidFill>
                <a:latin typeface="Open Sans"/>
              </a:rPr>
              <a:t>:  In designing the interface, we concentrated on creating an intuitive and accessible experience, streamlining the navigation to allow users to easily manage teams, view schedules, and track league progress with minimal effort.</a:t>
            </a:r>
          </a:p>
          <a:p>
            <a:pPr>
              <a:lnSpc>
                <a:spcPts val="290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1306528">
            <a:off x="945275" y="5995819"/>
            <a:ext cx="23135444" cy="10000497"/>
            <a:chOff x="0" y="0"/>
            <a:chExt cx="6093286" cy="2633876"/>
          </a:xfrm>
        </p:grpSpPr>
        <p:sp>
          <p:nvSpPr>
            <p:cNvPr name="Freeform 3" id="3"/>
            <p:cNvSpPr/>
            <p:nvPr/>
          </p:nvSpPr>
          <p:spPr>
            <a:xfrm flipH="false" flipV="false" rot="0">
              <a:off x="0" y="0"/>
              <a:ext cx="6093286" cy="2633876"/>
            </a:xfrm>
            <a:custGeom>
              <a:avLst/>
              <a:gdLst/>
              <a:ahLst/>
              <a:cxnLst/>
              <a:rect r="r" b="b" t="t" l="l"/>
              <a:pathLst>
                <a:path h="2633876" w="6093286">
                  <a:moveTo>
                    <a:pt x="0" y="0"/>
                  </a:moveTo>
                  <a:lnTo>
                    <a:pt x="6093286" y="0"/>
                  </a:lnTo>
                  <a:lnTo>
                    <a:pt x="6093286" y="2633876"/>
                  </a:lnTo>
                  <a:lnTo>
                    <a:pt x="0" y="2633876"/>
                  </a:lnTo>
                  <a:close/>
                </a:path>
              </a:pathLst>
            </a:custGeom>
            <a:solidFill>
              <a:srgbClr val="A60000"/>
            </a:solidFill>
          </p:spPr>
        </p:sp>
        <p:sp>
          <p:nvSpPr>
            <p:cNvPr name="TextBox 4" id="4"/>
            <p:cNvSpPr txBox="true"/>
            <p:nvPr/>
          </p:nvSpPr>
          <p:spPr>
            <a:xfrm>
              <a:off x="0" y="-38100"/>
              <a:ext cx="6093286" cy="267197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124197" y="-1365362"/>
            <a:ext cx="2576893" cy="4114800"/>
          </a:xfrm>
          <a:custGeom>
            <a:avLst/>
            <a:gdLst/>
            <a:ahLst/>
            <a:cxnLst/>
            <a:rect r="r" b="b" t="t" l="l"/>
            <a:pathLst>
              <a:path h="4114800" w="2576893">
                <a:moveTo>
                  <a:pt x="0" y="0"/>
                </a:moveTo>
                <a:lnTo>
                  <a:pt x="2576894" y="0"/>
                </a:lnTo>
                <a:lnTo>
                  <a:pt x="25768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691767">
            <a:off x="2309192" y="5658119"/>
            <a:ext cx="3267059" cy="8145005"/>
          </a:xfrm>
          <a:custGeom>
            <a:avLst/>
            <a:gdLst/>
            <a:ahLst/>
            <a:cxnLst/>
            <a:rect r="r" b="b" t="t" l="l"/>
            <a:pathLst>
              <a:path h="8145005" w="3267059">
                <a:moveTo>
                  <a:pt x="0" y="0"/>
                </a:moveTo>
                <a:lnTo>
                  <a:pt x="3267059" y="0"/>
                </a:lnTo>
                <a:lnTo>
                  <a:pt x="3267059" y="8145006"/>
                </a:lnTo>
                <a:lnTo>
                  <a:pt x="0" y="8145006"/>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7" id="7"/>
          <p:cNvSpPr/>
          <p:nvPr/>
        </p:nvSpPr>
        <p:spPr>
          <a:xfrm flipH="false" flipV="false" rot="-6691767">
            <a:off x="14494609" y="6685091"/>
            <a:ext cx="3267059" cy="8145005"/>
          </a:xfrm>
          <a:custGeom>
            <a:avLst/>
            <a:gdLst/>
            <a:ahLst/>
            <a:cxnLst/>
            <a:rect r="r" b="b" t="t" l="l"/>
            <a:pathLst>
              <a:path h="8145005" w="3267059">
                <a:moveTo>
                  <a:pt x="0" y="0"/>
                </a:moveTo>
                <a:lnTo>
                  <a:pt x="3267059" y="0"/>
                </a:lnTo>
                <a:lnTo>
                  <a:pt x="3267059" y="8145006"/>
                </a:lnTo>
                <a:lnTo>
                  <a:pt x="0" y="8145006"/>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8" id="8"/>
          <p:cNvSpPr/>
          <p:nvPr/>
        </p:nvSpPr>
        <p:spPr>
          <a:xfrm flipH="false" flipV="false" rot="0">
            <a:off x="695717" y="140819"/>
            <a:ext cx="16563583" cy="4835871"/>
          </a:xfrm>
          <a:custGeom>
            <a:avLst/>
            <a:gdLst/>
            <a:ahLst/>
            <a:cxnLst/>
            <a:rect r="r" b="b" t="t" l="l"/>
            <a:pathLst>
              <a:path h="4835871" w="16563583">
                <a:moveTo>
                  <a:pt x="0" y="0"/>
                </a:moveTo>
                <a:lnTo>
                  <a:pt x="16563583" y="0"/>
                </a:lnTo>
                <a:lnTo>
                  <a:pt x="16563583" y="4835871"/>
                </a:lnTo>
                <a:lnTo>
                  <a:pt x="0" y="4835871"/>
                </a:lnTo>
                <a:lnTo>
                  <a:pt x="0" y="0"/>
                </a:lnTo>
                <a:close/>
              </a:path>
            </a:pathLst>
          </a:custGeom>
          <a:blipFill>
            <a:blip r:embed="rId6"/>
            <a:stretch>
              <a:fillRect l="0" t="0" r="0" b="0"/>
            </a:stretch>
          </a:blipFill>
        </p:spPr>
      </p:sp>
      <p:sp>
        <p:nvSpPr>
          <p:cNvPr name="Freeform 9" id="9"/>
          <p:cNvSpPr/>
          <p:nvPr/>
        </p:nvSpPr>
        <p:spPr>
          <a:xfrm flipH="false" flipV="false" rot="0">
            <a:off x="1285537" y="4787868"/>
            <a:ext cx="15395466" cy="5386658"/>
          </a:xfrm>
          <a:custGeom>
            <a:avLst/>
            <a:gdLst/>
            <a:ahLst/>
            <a:cxnLst/>
            <a:rect r="r" b="b" t="t" l="l"/>
            <a:pathLst>
              <a:path h="5386658" w="15395466">
                <a:moveTo>
                  <a:pt x="0" y="0"/>
                </a:moveTo>
                <a:lnTo>
                  <a:pt x="15395465" y="0"/>
                </a:lnTo>
                <a:lnTo>
                  <a:pt x="15395465" y="5386657"/>
                </a:lnTo>
                <a:lnTo>
                  <a:pt x="0" y="5386657"/>
                </a:lnTo>
                <a:lnTo>
                  <a:pt x="0" y="0"/>
                </a:lnTo>
                <a:close/>
              </a:path>
            </a:pathLst>
          </a:custGeom>
          <a:blipFill>
            <a:blip r:embed="rId7"/>
            <a:stretch>
              <a:fillRect l="0" t="-465" r="0" b="-465"/>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1306528">
            <a:off x="1029526" y="5757345"/>
            <a:ext cx="23135444" cy="10000497"/>
            <a:chOff x="0" y="0"/>
            <a:chExt cx="6093286" cy="2633876"/>
          </a:xfrm>
        </p:grpSpPr>
        <p:sp>
          <p:nvSpPr>
            <p:cNvPr name="Freeform 3" id="3"/>
            <p:cNvSpPr/>
            <p:nvPr/>
          </p:nvSpPr>
          <p:spPr>
            <a:xfrm flipH="false" flipV="false" rot="0">
              <a:off x="0" y="0"/>
              <a:ext cx="6093286" cy="2633876"/>
            </a:xfrm>
            <a:custGeom>
              <a:avLst/>
              <a:gdLst/>
              <a:ahLst/>
              <a:cxnLst/>
              <a:rect r="r" b="b" t="t" l="l"/>
              <a:pathLst>
                <a:path h="2633876" w="6093286">
                  <a:moveTo>
                    <a:pt x="0" y="0"/>
                  </a:moveTo>
                  <a:lnTo>
                    <a:pt x="6093286" y="0"/>
                  </a:lnTo>
                  <a:lnTo>
                    <a:pt x="6093286" y="2633876"/>
                  </a:lnTo>
                  <a:lnTo>
                    <a:pt x="0" y="2633876"/>
                  </a:lnTo>
                  <a:close/>
                </a:path>
              </a:pathLst>
            </a:custGeom>
            <a:solidFill>
              <a:srgbClr val="A60000"/>
            </a:solidFill>
          </p:spPr>
        </p:sp>
        <p:sp>
          <p:nvSpPr>
            <p:cNvPr name="TextBox 4" id="4"/>
            <p:cNvSpPr txBox="true"/>
            <p:nvPr/>
          </p:nvSpPr>
          <p:spPr>
            <a:xfrm>
              <a:off x="0" y="-38100"/>
              <a:ext cx="6093286" cy="267197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124197" y="-1365362"/>
            <a:ext cx="2576893" cy="4114800"/>
          </a:xfrm>
          <a:custGeom>
            <a:avLst/>
            <a:gdLst/>
            <a:ahLst/>
            <a:cxnLst/>
            <a:rect r="r" b="b" t="t" l="l"/>
            <a:pathLst>
              <a:path h="4114800" w="2576893">
                <a:moveTo>
                  <a:pt x="0" y="0"/>
                </a:moveTo>
                <a:lnTo>
                  <a:pt x="2576894" y="0"/>
                </a:lnTo>
                <a:lnTo>
                  <a:pt x="25768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691767">
            <a:off x="2309192" y="5658119"/>
            <a:ext cx="3267059" cy="8145005"/>
          </a:xfrm>
          <a:custGeom>
            <a:avLst/>
            <a:gdLst/>
            <a:ahLst/>
            <a:cxnLst/>
            <a:rect r="r" b="b" t="t" l="l"/>
            <a:pathLst>
              <a:path h="8145005" w="3267059">
                <a:moveTo>
                  <a:pt x="0" y="0"/>
                </a:moveTo>
                <a:lnTo>
                  <a:pt x="3267059" y="0"/>
                </a:lnTo>
                <a:lnTo>
                  <a:pt x="3267059" y="8145006"/>
                </a:lnTo>
                <a:lnTo>
                  <a:pt x="0" y="8145006"/>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7" id="7"/>
          <p:cNvSpPr/>
          <p:nvPr/>
        </p:nvSpPr>
        <p:spPr>
          <a:xfrm flipH="false" flipV="false" rot="-6691767">
            <a:off x="14494609" y="6685091"/>
            <a:ext cx="3267059" cy="8145005"/>
          </a:xfrm>
          <a:custGeom>
            <a:avLst/>
            <a:gdLst/>
            <a:ahLst/>
            <a:cxnLst/>
            <a:rect r="r" b="b" t="t" l="l"/>
            <a:pathLst>
              <a:path h="8145005" w="3267059">
                <a:moveTo>
                  <a:pt x="0" y="0"/>
                </a:moveTo>
                <a:lnTo>
                  <a:pt x="3267059" y="0"/>
                </a:lnTo>
                <a:lnTo>
                  <a:pt x="3267059" y="8145006"/>
                </a:lnTo>
                <a:lnTo>
                  <a:pt x="0" y="8145006"/>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8" id="8"/>
          <p:cNvSpPr/>
          <p:nvPr/>
        </p:nvSpPr>
        <p:spPr>
          <a:xfrm flipH="true" flipV="false" rot="0">
            <a:off x="8585002" y="349451"/>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838153" y="904981"/>
            <a:ext cx="16611693" cy="9382019"/>
          </a:xfrm>
          <a:custGeom>
            <a:avLst/>
            <a:gdLst/>
            <a:ahLst/>
            <a:cxnLst/>
            <a:rect r="r" b="b" t="t" l="l"/>
            <a:pathLst>
              <a:path h="9382019" w="16611693">
                <a:moveTo>
                  <a:pt x="0" y="0"/>
                </a:moveTo>
                <a:lnTo>
                  <a:pt x="16611694" y="0"/>
                </a:lnTo>
                <a:lnTo>
                  <a:pt x="16611694" y="9382019"/>
                </a:lnTo>
                <a:lnTo>
                  <a:pt x="0" y="9382019"/>
                </a:lnTo>
                <a:lnTo>
                  <a:pt x="0" y="0"/>
                </a:lnTo>
                <a:close/>
              </a:path>
            </a:pathLst>
          </a:custGeom>
          <a:blipFill>
            <a:blip r:embed="rId8"/>
            <a:stretch>
              <a:fillRect l="0" t="0" r="0" b="0"/>
            </a:stretch>
          </a:blipFill>
        </p:spPr>
      </p:sp>
      <p:sp>
        <p:nvSpPr>
          <p:cNvPr name="TextBox 10" id="10"/>
          <p:cNvSpPr txBox="true"/>
          <p:nvPr/>
        </p:nvSpPr>
        <p:spPr>
          <a:xfrm rot="0">
            <a:off x="871818" y="165491"/>
            <a:ext cx="8562502" cy="1062618"/>
          </a:xfrm>
          <a:prstGeom prst="rect">
            <a:avLst/>
          </a:prstGeom>
        </p:spPr>
        <p:txBody>
          <a:bodyPr anchor="t" rtlCol="false" tIns="0" lIns="0" bIns="0" rIns="0">
            <a:spAutoFit/>
          </a:bodyPr>
          <a:lstStyle/>
          <a:p>
            <a:pPr>
              <a:lnSpc>
                <a:spcPts val="4237"/>
              </a:lnSpc>
            </a:pPr>
            <a:r>
              <a:rPr lang="en-US" sz="3531">
                <a:solidFill>
                  <a:srgbClr val="D90000"/>
                </a:solidFill>
                <a:latin typeface="Oswald Bold"/>
              </a:rPr>
              <a:t>UI DESIGNS/APPLICATION SCREENSHOTS</a:t>
            </a:r>
          </a:p>
          <a:p>
            <a:pPr>
              <a:lnSpc>
                <a:spcPts val="4237"/>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1306528">
            <a:off x="1029526" y="5757345"/>
            <a:ext cx="23135444" cy="10000497"/>
            <a:chOff x="0" y="0"/>
            <a:chExt cx="6093286" cy="2633876"/>
          </a:xfrm>
        </p:grpSpPr>
        <p:sp>
          <p:nvSpPr>
            <p:cNvPr name="Freeform 3" id="3"/>
            <p:cNvSpPr/>
            <p:nvPr/>
          </p:nvSpPr>
          <p:spPr>
            <a:xfrm flipH="false" flipV="false" rot="0">
              <a:off x="0" y="0"/>
              <a:ext cx="6093286" cy="2633876"/>
            </a:xfrm>
            <a:custGeom>
              <a:avLst/>
              <a:gdLst/>
              <a:ahLst/>
              <a:cxnLst/>
              <a:rect r="r" b="b" t="t" l="l"/>
              <a:pathLst>
                <a:path h="2633876" w="6093286">
                  <a:moveTo>
                    <a:pt x="0" y="0"/>
                  </a:moveTo>
                  <a:lnTo>
                    <a:pt x="6093286" y="0"/>
                  </a:lnTo>
                  <a:lnTo>
                    <a:pt x="6093286" y="2633876"/>
                  </a:lnTo>
                  <a:lnTo>
                    <a:pt x="0" y="2633876"/>
                  </a:lnTo>
                  <a:close/>
                </a:path>
              </a:pathLst>
            </a:custGeom>
            <a:solidFill>
              <a:srgbClr val="A60000"/>
            </a:solidFill>
          </p:spPr>
        </p:sp>
        <p:sp>
          <p:nvSpPr>
            <p:cNvPr name="TextBox 4" id="4"/>
            <p:cNvSpPr txBox="true"/>
            <p:nvPr/>
          </p:nvSpPr>
          <p:spPr>
            <a:xfrm>
              <a:off x="0" y="-38100"/>
              <a:ext cx="6093286" cy="267197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124197" y="-1365362"/>
            <a:ext cx="2576893" cy="4114800"/>
          </a:xfrm>
          <a:custGeom>
            <a:avLst/>
            <a:gdLst/>
            <a:ahLst/>
            <a:cxnLst/>
            <a:rect r="r" b="b" t="t" l="l"/>
            <a:pathLst>
              <a:path h="4114800" w="2576893">
                <a:moveTo>
                  <a:pt x="0" y="0"/>
                </a:moveTo>
                <a:lnTo>
                  <a:pt x="2576894" y="0"/>
                </a:lnTo>
                <a:lnTo>
                  <a:pt x="25768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691767">
            <a:off x="2309192" y="5658119"/>
            <a:ext cx="3267059" cy="8145005"/>
          </a:xfrm>
          <a:custGeom>
            <a:avLst/>
            <a:gdLst/>
            <a:ahLst/>
            <a:cxnLst/>
            <a:rect r="r" b="b" t="t" l="l"/>
            <a:pathLst>
              <a:path h="8145005" w="3267059">
                <a:moveTo>
                  <a:pt x="0" y="0"/>
                </a:moveTo>
                <a:lnTo>
                  <a:pt x="3267059" y="0"/>
                </a:lnTo>
                <a:lnTo>
                  <a:pt x="3267059" y="8145006"/>
                </a:lnTo>
                <a:lnTo>
                  <a:pt x="0" y="8145006"/>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7" id="7"/>
          <p:cNvSpPr/>
          <p:nvPr/>
        </p:nvSpPr>
        <p:spPr>
          <a:xfrm flipH="false" flipV="false" rot="-6691767">
            <a:off x="14494609" y="6685091"/>
            <a:ext cx="3267059" cy="8145005"/>
          </a:xfrm>
          <a:custGeom>
            <a:avLst/>
            <a:gdLst/>
            <a:ahLst/>
            <a:cxnLst/>
            <a:rect r="r" b="b" t="t" l="l"/>
            <a:pathLst>
              <a:path h="8145005" w="3267059">
                <a:moveTo>
                  <a:pt x="0" y="0"/>
                </a:moveTo>
                <a:lnTo>
                  <a:pt x="3267059" y="0"/>
                </a:lnTo>
                <a:lnTo>
                  <a:pt x="3267059" y="8145006"/>
                </a:lnTo>
                <a:lnTo>
                  <a:pt x="0" y="8145006"/>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8" id="8"/>
          <p:cNvSpPr/>
          <p:nvPr/>
        </p:nvSpPr>
        <p:spPr>
          <a:xfrm flipH="true" flipV="false" rot="0">
            <a:off x="8585002" y="349451"/>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45994" y="1028700"/>
            <a:ext cx="5851683" cy="4415556"/>
          </a:xfrm>
          <a:custGeom>
            <a:avLst/>
            <a:gdLst/>
            <a:ahLst/>
            <a:cxnLst/>
            <a:rect r="r" b="b" t="t" l="l"/>
            <a:pathLst>
              <a:path h="4415556" w="5851683">
                <a:moveTo>
                  <a:pt x="0" y="0"/>
                </a:moveTo>
                <a:lnTo>
                  <a:pt x="5851684" y="0"/>
                </a:lnTo>
                <a:lnTo>
                  <a:pt x="5851684" y="4415556"/>
                </a:lnTo>
                <a:lnTo>
                  <a:pt x="0" y="4415556"/>
                </a:lnTo>
                <a:lnTo>
                  <a:pt x="0" y="0"/>
                </a:lnTo>
                <a:close/>
              </a:path>
            </a:pathLst>
          </a:custGeom>
          <a:blipFill>
            <a:blip r:embed="rId8"/>
            <a:stretch>
              <a:fillRect l="0" t="0" r="0" b="0"/>
            </a:stretch>
          </a:blipFill>
        </p:spPr>
      </p:sp>
      <p:sp>
        <p:nvSpPr>
          <p:cNvPr name="Freeform 10" id="10"/>
          <p:cNvSpPr/>
          <p:nvPr/>
        </p:nvSpPr>
        <p:spPr>
          <a:xfrm flipH="false" flipV="false" rot="0">
            <a:off x="6655966" y="837040"/>
            <a:ext cx="10892446" cy="5365737"/>
          </a:xfrm>
          <a:custGeom>
            <a:avLst/>
            <a:gdLst/>
            <a:ahLst/>
            <a:cxnLst/>
            <a:rect r="r" b="b" t="t" l="l"/>
            <a:pathLst>
              <a:path h="5365737" w="10892446">
                <a:moveTo>
                  <a:pt x="0" y="0"/>
                </a:moveTo>
                <a:lnTo>
                  <a:pt x="10892446" y="0"/>
                </a:lnTo>
                <a:lnTo>
                  <a:pt x="10892446" y="5365737"/>
                </a:lnTo>
                <a:lnTo>
                  <a:pt x="0" y="5365737"/>
                </a:lnTo>
                <a:lnTo>
                  <a:pt x="0" y="0"/>
                </a:lnTo>
                <a:close/>
              </a:path>
            </a:pathLst>
          </a:custGeom>
          <a:blipFill>
            <a:blip r:embed="rId9"/>
            <a:stretch>
              <a:fillRect l="0" t="0" r="0" b="0"/>
            </a:stretch>
          </a:blipFill>
        </p:spPr>
      </p:sp>
      <p:sp>
        <p:nvSpPr>
          <p:cNvPr name="Freeform 11" id="11"/>
          <p:cNvSpPr/>
          <p:nvPr/>
        </p:nvSpPr>
        <p:spPr>
          <a:xfrm flipH="false" flipV="false" rot="0">
            <a:off x="3057880" y="6347780"/>
            <a:ext cx="11054245" cy="3939220"/>
          </a:xfrm>
          <a:custGeom>
            <a:avLst/>
            <a:gdLst/>
            <a:ahLst/>
            <a:cxnLst/>
            <a:rect r="r" b="b" t="t" l="l"/>
            <a:pathLst>
              <a:path h="3939220" w="11054245">
                <a:moveTo>
                  <a:pt x="0" y="0"/>
                </a:moveTo>
                <a:lnTo>
                  <a:pt x="11054245" y="0"/>
                </a:lnTo>
                <a:lnTo>
                  <a:pt x="11054245" y="3939220"/>
                </a:lnTo>
                <a:lnTo>
                  <a:pt x="0" y="3939220"/>
                </a:lnTo>
                <a:lnTo>
                  <a:pt x="0" y="0"/>
                </a:lnTo>
                <a:close/>
              </a:path>
            </a:pathLst>
          </a:custGeom>
          <a:blipFill>
            <a:blip r:embed="rId10"/>
            <a:stretch>
              <a:fillRect l="0" t="0" r="0" b="0"/>
            </a:stretch>
          </a:blipFill>
        </p:spPr>
      </p:sp>
      <p:sp>
        <p:nvSpPr>
          <p:cNvPr name="TextBox 12" id="12"/>
          <p:cNvSpPr txBox="true"/>
          <p:nvPr/>
        </p:nvSpPr>
        <p:spPr>
          <a:xfrm rot="0">
            <a:off x="871818" y="165491"/>
            <a:ext cx="8562502" cy="1062618"/>
          </a:xfrm>
          <a:prstGeom prst="rect">
            <a:avLst/>
          </a:prstGeom>
        </p:spPr>
        <p:txBody>
          <a:bodyPr anchor="t" rtlCol="false" tIns="0" lIns="0" bIns="0" rIns="0">
            <a:spAutoFit/>
          </a:bodyPr>
          <a:lstStyle/>
          <a:p>
            <a:pPr>
              <a:lnSpc>
                <a:spcPts val="4237"/>
              </a:lnSpc>
            </a:pPr>
            <a:r>
              <a:rPr lang="en-US" sz="3531">
                <a:solidFill>
                  <a:srgbClr val="D90000"/>
                </a:solidFill>
                <a:latin typeface="Oswald Bold"/>
              </a:rPr>
              <a:t>UI DESIGNS/APPLICATION SCREENSHOTS</a:t>
            </a:r>
          </a:p>
          <a:p>
            <a:pPr>
              <a:lnSpc>
                <a:spcPts val="423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1306528">
            <a:off x="1029526" y="5757345"/>
            <a:ext cx="23135444" cy="10000497"/>
            <a:chOff x="0" y="0"/>
            <a:chExt cx="6093286" cy="2633876"/>
          </a:xfrm>
        </p:grpSpPr>
        <p:sp>
          <p:nvSpPr>
            <p:cNvPr name="Freeform 3" id="3"/>
            <p:cNvSpPr/>
            <p:nvPr/>
          </p:nvSpPr>
          <p:spPr>
            <a:xfrm flipH="false" flipV="false" rot="0">
              <a:off x="0" y="0"/>
              <a:ext cx="6093286" cy="2633876"/>
            </a:xfrm>
            <a:custGeom>
              <a:avLst/>
              <a:gdLst/>
              <a:ahLst/>
              <a:cxnLst/>
              <a:rect r="r" b="b" t="t" l="l"/>
              <a:pathLst>
                <a:path h="2633876" w="6093286">
                  <a:moveTo>
                    <a:pt x="0" y="0"/>
                  </a:moveTo>
                  <a:lnTo>
                    <a:pt x="6093286" y="0"/>
                  </a:lnTo>
                  <a:lnTo>
                    <a:pt x="6093286" y="2633876"/>
                  </a:lnTo>
                  <a:lnTo>
                    <a:pt x="0" y="2633876"/>
                  </a:lnTo>
                  <a:close/>
                </a:path>
              </a:pathLst>
            </a:custGeom>
            <a:solidFill>
              <a:srgbClr val="A60000"/>
            </a:solidFill>
          </p:spPr>
        </p:sp>
        <p:sp>
          <p:nvSpPr>
            <p:cNvPr name="TextBox 4" id="4"/>
            <p:cNvSpPr txBox="true"/>
            <p:nvPr/>
          </p:nvSpPr>
          <p:spPr>
            <a:xfrm>
              <a:off x="0" y="-38100"/>
              <a:ext cx="6093286" cy="267197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124197" y="-1365362"/>
            <a:ext cx="2576893" cy="4114800"/>
          </a:xfrm>
          <a:custGeom>
            <a:avLst/>
            <a:gdLst/>
            <a:ahLst/>
            <a:cxnLst/>
            <a:rect r="r" b="b" t="t" l="l"/>
            <a:pathLst>
              <a:path h="4114800" w="2576893">
                <a:moveTo>
                  <a:pt x="0" y="0"/>
                </a:moveTo>
                <a:lnTo>
                  <a:pt x="2576894" y="0"/>
                </a:lnTo>
                <a:lnTo>
                  <a:pt x="25768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691767">
            <a:off x="2309192" y="5658119"/>
            <a:ext cx="3267059" cy="8145005"/>
          </a:xfrm>
          <a:custGeom>
            <a:avLst/>
            <a:gdLst/>
            <a:ahLst/>
            <a:cxnLst/>
            <a:rect r="r" b="b" t="t" l="l"/>
            <a:pathLst>
              <a:path h="8145005" w="3267059">
                <a:moveTo>
                  <a:pt x="0" y="0"/>
                </a:moveTo>
                <a:lnTo>
                  <a:pt x="3267059" y="0"/>
                </a:lnTo>
                <a:lnTo>
                  <a:pt x="3267059" y="8145006"/>
                </a:lnTo>
                <a:lnTo>
                  <a:pt x="0" y="8145006"/>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7" id="7"/>
          <p:cNvSpPr/>
          <p:nvPr/>
        </p:nvSpPr>
        <p:spPr>
          <a:xfrm flipH="false" flipV="false" rot="-6691767">
            <a:off x="14494609" y="6685091"/>
            <a:ext cx="3267059" cy="8145005"/>
          </a:xfrm>
          <a:custGeom>
            <a:avLst/>
            <a:gdLst/>
            <a:ahLst/>
            <a:cxnLst/>
            <a:rect r="r" b="b" t="t" l="l"/>
            <a:pathLst>
              <a:path h="8145005" w="3267059">
                <a:moveTo>
                  <a:pt x="0" y="0"/>
                </a:moveTo>
                <a:lnTo>
                  <a:pt x="3267059" y="0"/>
                </a:lnTo>
                <a:lnTo>
                  <a:pt x="3267059" y="8145006"/>
                </a:lnTo>
                <a:lnTo>
                  <a:pt x="0" y="8145006"/>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8" id="8"/>
          <p:cNvSpPr/>
          <p:nvPr/>
        </p:nvSpPr>
        <p:spPr>
          <a:xfrm flipH="true" flipV="false" rot="0">
            <a:off x="8585002" y="520744"/>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94154" y="1228109"/>
            <a:ext cx="17418570" cy="7855870"/>
          </a:xfrm>
          <a:custGeom>
            <a:avLst/>
            <a:gdLst/>
            <a:ahLst/>
            <a:cxnLst/>
            <a:rect r="r" b="b" t="t" l="l"/>
            <a:pathLst>
              <a:path h="7855870" w="17418570">
                <a:moveTo>
                  <a:pt x="0" y="0"/>
                </a:moveTo>
                <a:lnTo>
                  <a:pt x="17418571" y="0"/>
                </a:lnTo>
                <a:lnTo>
                  <a:pt x="17418571" y="7855871"/>
                </a:lnTo>
                <a:lnTo>
                  <a:pt x="0" y="7855871"/>
                </a:lnTo>
                <a:lnTo>
                  <a:pt x="0" y="0"/>
                </a:lnTo>
                <a:close/>
              </a:path>
            </a:pathLst>
          </a:custGeom>
          <a:blipFill>
            <a:blip r:embed="rId8"/>
            <a:stretch>
              <a:fillRect l="0" t="0" r="-154" b="0"/>
            </a:stretch>
          </a:blipFill>
        </p:spPr>
      </p:sp>
      <p:sp>
        <p:nvSpPr>
          <p:cNvPr name="TextBox 10" id="10"/>
          <p:cNvSpPr txBox="true"/>
          <p:nvPr/>
        </p:nvSpPr>
        <p:spPr>
          <a:xfrm rot="0">
            <a:off x="871818" y="358976"/>
            <a:ext cx="8562502" cy="1062618"/>
          </a:xfrm>
          <a:prstGeom prst="rect">
            <a:avLst/>
          </a:prstGeom>
        </p:spPr>
        <p:txBody>
          <a:bodyPr anchor="t" rtlCol="false" tIns="0" lIns="0" bIns="0" rIns="0">
            <a:spAutoFit/>
          </a:bodyPr>
          <a:lstStyle/>
          <a:p>
            <a:pPr>
              <a:lnSpc>
                <a:spcPts val="4237"/>
              </a:lnSpc>
            </a:pPr>
            <a:r>
              <a:rPr lang="en-US" sz="3531">
                <a:solidFill>
                  <a:srgbClr val="D90000"/>
                </a:solidFill>
                <a:latin typeface="Oswald Bold"/>
              </a:rPr>
              <a:t>UI DESIGNS/APPLICATION SCREENSHOTS</a:t>
            </a:r>
          </a:p>
          <a:p>
            <a:pPr>
              <a:lnSpc>
                <a:spcPts val="4237"/>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TextBox 2" id="2"/>
          <p:cNvSpPr txBox="true"/>
          <p:nvPr/>
        </p:nvSpPr>
        <p:spPr>
          <a:xfrm rot="0">
            <a:off x="3396514" y="633256"/>
            <a:ext cx="10523092" cy="1143000"/>
          </a:xfrm>
          <a:prstGeom prst="rect">
            <a:avLst/>
          </a:prstGeom>
        </p:spPr>
        <p:txBody>
          <a:bodyPr anchor="t" rtlCol="false" tIns="0" lIns="0" bIns="0" rIns="0">
            <a:spAutoFit/>
          </a:bodyPr>
          <a:lstStyle/>
          <a:p>
            <a:pPr algn="ctr">
              <a:lnSpc>
                <a:spcPts val="5039"/>
              </a:lnSpc>
            </a:pPr>
            <a:r>
              <a:rPr lang="en-US" sz="4199">
                <a:solidFill>
                  <a:srgbClr val="D90000"/>
                </a:solidFill>
                <a:latin typeface="Oswald Bold"/>
              </a:rPr>
              <a:t>FRONTEND EFFORTS</a:t>
            </a:r>
          </a:p>
          <a:p>
            <a:pPr algn="ctr">
              <a:lnSpc>
                <a:spcPts val="4079"/>
              </a:lnSpc>
            </a:pPr>
          </a:p>
        </p:txBody>
      </p:sp>
      <p:sp>
        <p:nvSpPr>
          <p:cNvPr name="Freeform 3" id="3"/>
          <p:cNvSpPr/>
          <p:nvPr/>
        </p:nvSpPr>
        <p:spPr>
          <a:xfrm flipH="true" flipV="false" rot="0">
            <a:off x="1028700" y="857406"/>
            <a:ext cx="2537682" cy="342587"/>
          </a:xfrm>
          <a:custGeom>
            <a:avLst/>
            <a:gdLst/>
            <a:ahLst/>
            <a:cxnLst/>
            <a:rect r="r" b="b" t="t" l="l"/>
            <a:pathLst>
              <a:path h="342587" w="2537682">
                <a:moveTo>
                  <a:pt x="2537682" y="0"/>
                </a:moveTo>
                <a:lnTo>
                  <a:pt x="0" y="0"/>
                </a:lnTo>
                <a:lnTo>
                  <a:pt x="0" y="342588"/>
                </a:lnTo>
                <a:lnTo>
                  <a:pt x="2537682" y="342588"/>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721618" y="8915713"/>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5400000">
            <a:off x="14289843" y="-1235825"/>
            <a:ext cx="5653236" cy="4529051"/>
            <a:chOff x="0" y="0"/>
            <a:chExt cx="670016" cy="536779"/>
          </a:xfrm>
        </p:grpSpPr>
        <p:sp>
          <p:nvSpPr>
            <p:cNvPr name="Freeform 6" id="6"/>
            <p:cNvSpPr/>
            <p:nvPr/>
          </p:nvSpPr>
          <p:spPr>
            <a:xfrm flipH="false" flipV="false" rot="0">
              <a:off x="0" y="0"/>
              <a:ext cx="670016" cy="536779"/>
            </a:xfrm>
            <a:custGeom>
              <a:avLst/>
              <a:gdLst/>
              <a:ahLst/>
              <a:cxnLst/>
              <a:rect r="r" b="b" t="t" l="l"/>
              <a:pathLst>
                <a:path h="536779" w="670016">
                  <a:moveTo>
                    <a:pt x="466816" y="0"/>
                  </a:moveTo>
                  <a:lnTo>
                    <a:pt x="0" y="0"/>
                  </a:lnTo>
                  <a:lnTo>
                    <a:pt x="203200" y="536779"/>
                  </a:lnTo>
                  <a:lnTo>
                    <a:pt x="670016" y="536779"/>
                  </a:lnTo>
                  <a:lnTo>
                    <a:pt x="466816" y="0"/>
                  </a:lnTo>
                  <a:close/>
                </a:path>
              </a:pathLst>
            </a:custGeom>
            <a:solidFill>
              <a:srgbClr val="A60000"/>
            </a:solidFill>
          </p:spPr>
        </p:sp>
        <p:sp>
          <p:nvSpPr>
            <p:cNvPr name="TextBox 7" id="7"/>
            <p:cNvSpPr txBox="true"/>
            <p:nvPr/>
          </p:nvSpPr>
          <p:spPr>
            <a:xfrm>
              <a:off x="101600" y="-38100"/>
              <a:ext cx="466816" cy="57487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19606" y="-631343"/>
            <a:ext cx="1864658" cy="2977498"/>
          </a:xfrm>
          <a:custGeom>
            <a:avLst/>
            <a:gdLst/>
            <a:ahLst/>
            <a:cxnLst/>
            <a:rect r="r" b="b" t="t" l="l"/>
            <a:pathLst>
              <a:path h="2977498" w="1864658">
                <a:moveTo>
                  <a:pt x="0" y="0"/>
                </a:moveTo>
                <a:lnTo>
                  <a:pt x="1864658" y="0"/>
                </a:lnTo>
                <a:lnTo>
                  <a:pt x="1864658" y="2977499"/>
                </a:lnTo>
                <a:lnTo>
                  <a:pt x="0" y="2977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961621" y="7769551"/>
            <a:ext cx="1864658" cy="2977498"/>
          </a:xfrm>
          <a:custGeom>
            <a:avLst/>
            <a:gdLst/>
            <a:ahLst/>
            <a:cxnLst/>
            <a:rect r="r" b="b" t="t" l="l"/>
            <a:pathLst>
              <a:path h="2977498" w="1864658">
                <a:moveTo>
                  <a:pt x="0" y="2977498"/>
                </a:moveTo>
                <a:lnTo>
                  <a:pt x="1864659" y="2977498"/>
                </a:lnTo>
                <a:lnTo>
                  <a:pt x="1864659" y="0"/>
                </a:lnTo>
                <a:lnTo>
                  <a:pt x="0" y="0"/>
                </a:lnTo>
                <a:lnTo>
                  <a:pt x="0" y="2977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96749" y="1142844"/>
            <a:ext cx="16764495" cy="9207976"/>
          </a:xfrm>
          <a:prstGeom prst="rect">
            <a:avLst/>
          </a:prstGeom>
        </p:spPr>
        <p:txBody>
          <a:bodyPr anchor="t" rtlCol="false" tIns="0" lIns="0" bIns="0" rIns="0">
            <a:spAutoFit/>
          </a:bodyPr>
          <a:lstStyle/>
          <a:p>
            <a:pPr>
              <a:lnSpc>
                <a:spcPts val="4348"/>
              </a:lnSpc>
            </a:pPr>
          </a:p>
          <a:p>
            <a:pPr>
              <a:lnSpc>
                <a:spcPts val="4348"/>
              </a:lnSpc>
            </a:pPr>
            <a:r>
              <a:rPr lang="en-US" sz="3106">
                <a:solidFill>
                  <a:srgbClr val="D90000"/>
                </a:solidFill>
                <a:latin typeface="Open Sans Bold"/>
              </a:rPr>
              <a:t>Aishwarya</a:t>
            </a:r>
            <a:r>
              <a:rPr lang="en-US" sz="3106">
                <a:solidFill>
                  <a:srgbClr val="FFFFFF"/>
                </a:solidFill>
                <a:latin typeface="Open Sans Bold"/>
              </a:rPr>
              <a:t>:</a:t>
            </a:r>
          </a:p>
          <a:p>
            <a:pPr>
              <a:lnSpc>
                <a:spcPts val="4348"/>
              </a:lnSpc>
            </a:pPr>
            <a:r>
              <a:rPr lang="en-US" sz="3106">
                <a:solidFill>
                  <a:srgbClr val="FFFFFF"/>
                </a:solidFill>
                <a:ea typeface="Open Sans"/>
              </a:rPr>
              <a:t>● </a:t>
            </a:r>
            <a:r>
              <a:rPr lang="en-US" sz="3106">
                <a:solidFill>
                  <a:srgbClr val="FFFFFF"/>
                </a:solidFill>
                <a:latin typeface="Open Sans Bold"/>
              </a:rPr>
              <a:t>Tailwind CSS Virtuoso: </a:t>
            </a:r>
            <a:r>
              <a:rPr lang="en-US" sz="3106">
                <a:solidFill>
                  <a:srgbClr val="FFFFFF"/>
                </a:solidFill>
                <a:latin typeface="Open Sans"/>
              </a:rPr>
              <a:t>Aishwarya leveraged the utility-first approach of Tailwind CSS to craft a custom and responsive design. Her ability to blend aesthetics with function using Tailwind has resulted in a unique and cohesive visual identity for our soccer management system.</a:t>
            </a:r>
          </a:p>
          <a:p>
            <a:pPr>
              <a:lnSpc>
                <a:spcPts val="4348"/>
              </a:lnSpc>
            </a:pPr>
            <a:r>
              <a:rPr lang="en-US" sz="3106">
                <a:solidFill>
                  <a:srgbClr val="FFFFFF"/>
                </a:solidFill>
                <a:ea typeface="Open Sans"/>
              </a:rPr>
              <a:t>● </a:t>
            </a:r>
            <a:r>
              <a:rPr lang="en-US" sz="3106">
                <a:solidFill>
                  <a:srgbClr val="FFFFFF"/>
                </a:solidFill>
                <a:latin typeface="Open Sans Bold"/>
              </a:rPr>
              <a:t>Unsplash Curator: </a:t>
            </a:r>
            <a:r>
              <a:rPr lang="en-US" sz="3106">
                <a:solidFill>
                  <a:srgbClr val="FFFFFF"/>
                </a:solidFill>
                <a:latin typeface="Open Sans"/>
              </a:rPr>
              <a:t>She selectively sourced high-quality, open-source imagery from Unsplash to bring authentic and vibrant visuals to our platform, which resonate with the energy and passion of the soccer community.</a:t>
            </a:r>
          </a:p>
          <a:p>
            <a:pPr>
              <a:lnSpc>
                <a:spcPts val="4348"/>
              </a:lnSpc>
            </a:pPr>
            <a:r>
              <a:rPr lang="en-US" sz="3106">
                <a:solidFill>
                  <a:srgbClr val="FFFFFF"/>
                </a:solidFill>
                <a:ea typeface="Open Sans"/>
              </a:rPr>
              <a:t>● </a:t>
            </a:r>
            <a:r>
              <a:rPr lang="en-US" sz="3106">
                <a:solidFill>
                  <a:srgbClr val="FFFFFF"/>
                </a:solidFill>
                <a:latin typeface="Open Sans Bold"/>
              </a:rPr>
              <a:t>User Engagement Designer: </a:t>
            </a:r>
            <a:r>
              <a:rPr lang="en-US" sz="3106">
                <a:solidFill>
                  <a:srgbClr val="FFFFFF"/>
                </a:solidFill>
                <a:latin typeface="Open Sans"/>
              </a:rPr>
              <a:t>Aishwarya focused on creating an immersive user experience by ensuring that the layout is intuitive and the content is engaging, utilizing Tailwind CSS to implement design elements that are both functional and appealing.</a:t>
            </a:r>
          </a:p>
          <a:p>
            <a:pPr>
              <a:lnSpc>
                <a:spcPts val="4348"/>
              </a:lnSpc>
            </a:pPr>
            <a:r>
              <a:rPr lang="en-US" sz="3106">
                <a:solidFill>
                  <a:srgbClr val="FFFFFF"/>
                </a:solidFill>
                <a:ea typeface="Open Sans"/>
              </a:rPr>
              <a:t>● </a:t>
            </a:r>
            <a:r>
              <a:rPr lang="en-US" sz="3106">
                <a:solidFill>
                  <a:srgbClr val="FFFFFF"/>
                </a:solidFill>
                <a:latin typeface="Open Sans Bold"/>
              </a:rPr>
              <a:t>Accessibility Champion: </a:t>
            </a:r>
            <a:r>
              <a:rPr lang="en-US" sz="3106">
                <a:solidFill>
                  <a:srgbClr val="FFFFFF"/>
                </a:solidFill>
                <a:latin typeface="Open Sans"/>
              </a:rPr>
              <a:t>Emphasizing inclusivity, Aishwarya has ensured that all design elements meet accessibility standards, allowing a broader audience to interact effortlessly with our platform</a:t>
            </a:r>
            <a:r>
              <a:rPr lang="en-US" sz="3106">
                <a:solidFill>
                  <a:srgbClr val="FFFFFF"/>
                </a:solidFill>
                <a:latin typeface="Open Sans Bold"/>
              </a:rPr>
              <a:t>.</a:t>
            </a:r>
          </a:p>
          <a:p>
            <a:pPr>
              <a:lnSpc>
                <a:spcPts val="4348"/>
              </a:lnSpc>
            </a:pPr>
          </a:p>
          <a:p>
            <a:pPr>
              <a:lnSpc>
                <a:spcPts val="4348"/>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TextBox 2" id="2"/>
          <p:cNvSpPr txBox="true"/>
          <p:nvPr/>
        </p:nvSpPr>
        <p:spPr>
          <a:xfrm rot="0">
            <a:off x="3396514" y="633256"/>
            <a:ext cx="10523092" cy="1143000"/>
          </a:xfrm>
          <a:prstGeom prst="rect">
            <a:avLst/>
          </a:prstGeom>
        </p:spPr>
        <p:txBody>
          <a:bodyPr anchor="t" rtlCol="false" tIns="0" lIns="0" bIns="0" rIns="0">
            <a:spAutoFit/>
          </a:bodyPr>
          <a:lstStyle/>
          <a:p>
            <a:pPr algn="ctr">
              <a:lnSpc>
                <a:spcPts val="5039"/>
              </a:lnSpc>
            </a:pPr>
            <a:r>
              <a:rPr lang="en-US" sz="4199">
                <a:solidFill>
                  <a:srgbClr val="D90000"/>
                </a:solidFill>
                <a:latin typeface="Oswald Bold"/>
              </a:rPr>
              <a:t>FRONTEND EFFORTS</a:t>
            </a:r>
          </a:p>
          <a:p>
            <a:pPr algn="ctr">
              <a:lnSpc>
                <a:spcPts val="4079"/>
              </a:lnSpc>
            </a:pPr>
          </a:p>
        </p:txBody>
      </p:sp>
      <p:sp>
        <p:nvSpPr>
          <p:cNvPr name="Freeform 3" id="3"/>
          <p:cNvSpPr/>
          <p:nvPr/>
        </p:nvSpPr>
        <p:spPr>
          <a:xfrm flipH="true" flipV="false" rot="0">
            <a:off x="1028700" y="857406"/>
            <a:ext cx="2537682" cy="342587"/>
          </a:xfrm>
          <a:custGeom>
            <a:avLst/>
            <a:gdLst/>
            <a:ahLst/>
            <a:cxnLst/>
            <a:rect r="r" b="b" t="t" l="l"/>
            <a:pathLst>
              <a:path h="342587" w="2537682">
                <a:moveTo>
                  <a:pt x="2537682" y="0"/>
                </a:moveTo>
                <a:lnTo>
                  <a:pt x="0" y="0"/>
                </a:lnTo>
                <a:lnTo>
                  <a:pt x="0" y="342588"/>
                </a:lnTo>
                <a:lnTo>
                  <a:pt x="2537682" y="342588"/>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721618" y="8915713"/>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5400000">
            <a:off x="14289843" y="-1235825"/>
            <a:ext cx="5653236" cy="4529051"/>
            <a:chOff x="0" y="0"/>
            <a:chExt cx="670016" cy="536779"/>
          </a:xfrm>
        </p:grpSpPr>
        <p:sp>
          <p:nvSpPr>
            <p:cNvPr name="Freeform 6" id="6"/>
            <p:cNvSpPr/>
            <p:nvPr/>
          </p:nvSpPr>
          <p:spPr>
            <a:xfrm flipH="false" flipV="false" rot="0">
              <a:off x="0" y="0"/>
              <a:ext cx="670016" cy="536779"/>
            </a:xfrm>
            <a:custGeom>
              <a:avLst/>
              <a:gdLst/>
              <a:ahLst/>
              <a:cxnLst/>
              <a:rect r="r" b="b" t="t" l="l"/>
              <a:pathLst>
                <a:path h="536779" w="670016">
                  <a:moveTo>
                    <a:pt x="466816" y="0"/>
                  </a:moveTo>
                  <a:lnTo>
                    <a:pt x="0" y="0"/>
                  </a:lnTo>
                  <a:lnTo>
                    <a:pt x="203200" y="536779"/>
                  </a:lnTo>
                  <a:lnTo>
                    <a:pt x="670016" y="536779"/>
                  </a:lnTo>
                  <a:lnTo>
                    <a:pt x="466816" y="0"/>
                  </a:lnTo>
                  <a:close/>
                </a:path>
              </a:pathLst>
            </a:custGeom>
            <a:solidFill>
              <a:srgbClr val="A60000"/>
            </a:solidFill>
          </p:spPr>
        </p:sp>
        <p:sp>
          <p:nvSpPr>
            <p:cNvPr name="TextBox 7" id="7"/>
            <p:cNvSpPr txBox="true"/>
            <p:nvPr/>
          </p:nvSpPr>
          <p:spPr>
            <a:xfrm>
              <a:off x="101600" y="-38100"/>
              <a:ext cx="466816" cy="57487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19606" y="-631343"/>
            <a:ext cx="1864658" cy="2977498"/>
          </a:xfrm>
          <a:custGeom>
            <a:avLst/>
            <a:gdLst/>
            <a:ahLst/>
            <a:cxnLst/>
            <a:rect r="r" b="b" t="t" l="l"/>
            <a:pathLst>
              <a:path h="2977498" w="1864658">
                <a:moveTo>
                  <a:pt x="0" y="0"/>
                </a:moveTo>
                <a:lnTo>
                  <a:pt x="1864658" y="0"/>
                </a:lnTo>
                <a:lnTo>
                  <a:pt x="1864658" y="2977499"/>
                </a:lnTo>
                <a:lnTo>
                  <a:pt x="0" y="2977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961621" y="7769551"/>
            <a:ext cx="1864658" cy="2977498"/>
          </a:xfrm>
          <a:custGeom>
            <a:avLst/>
            <a:gdLst/>
            <a:ahLst/>
            <a:cxnLst/>
            <a:rect r="r" b="b" t="t" l="l"/>
            <a:pathLst>
              <a:path h="2977498" w="1864658">
                <a:moveTo>
                  <a:pt x="0" y="2977498"/>
                </a:moveTo>
                <a:lnTo>
                  <a:pt x="1864659" y="2977498"/>
                </a:lnTo>
                <a:lnTo>
                  <a:pt x="1864659" y="0"/>
                </a:lnTo>
                <a:lnTo>
                  <a:pt x="0" y="0"/>
                </a:lnTo>
                <a:lnTo>
                  <a:pt x="0" y="2977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96749" y="1142844"/>
            <a:ext cx="16764495" cy="9207976"/>
          </a:xfrm>
          <a:prstGeom prst="rect">
            <a:avLst/>
          </a:prstGeom>
        </p:spPr>
        <p:txBody>
          <a:bodyPr anchor="t" rtlCol="false" tIns="0" lIns="0" bIns="0" rIns="0">
            <a:spAutoFit/>
          </a:bodyPr>
          <a:lstStyle/>
          <a:p>
            <a:pPr>
              <a:lnSpc>
                <a:spcPts val="4348"/>
              </a:lnSpc>
            </a:pPr>
          </a:p>
          <a:p>
            <a:pPr>
              <a:lnSpc>
                <a:spcPts val="4348"/>
              </a:lnSpc>
            </a:pPr>
            <a:r>
              <a:rPr lang="en-US" sz="3106">
                <a:solidFill>
                  <a:srgbClr val="D90000"/>
                </a:solidFill>
                <a:latin typeface="Open Sans Bold"/>
              </a:rPr>
              <a:t>Vivek</a:t>
            </a:r>
            <a:r>
              <a:rPr lang="en-US" sz="3106">
                <a:solidFill>
                  <a:srgbClr val="FFFFFF"/>
                </a:solidFill>
                <a:latin typeface="Open Sans Bold"/>
              </a:rPr>
              <a:t>:</a:t>
            </a:r>
          </a:p>
          <a:p>
            <a:pPr>
              <a:lnSpc>
                <a:spcPts val="4348"/>
              </a:lnSpc>
            </a:pPr>
            <a:r>
              <a:rPr lang="en-US" sz="3106">
                <a:solidFill>
                  <a:srgbClr val="FFFFFF"/>
                </a:solidFill>
                <a:ea typeface="Open Sans"/>
              </a:rPr>
              <a:t>●</a:t>
            </a:r>
            <a:r>
              <a:rPr lang="en-US" sz="3106">
                <a:solidFill>
                  <a:srgbClr val="FFFFFF"/>
                </a:solidFill>
                <a:latin typeface="Open Sans Bold"/>
              </a:rPr>
              <a:t>Dynamic Interaction Architect: </a:t>
            </a:r>
            <a:r>
              <a:rPr lang="en-US" sz="3106">
                <a:solidFill>
                  <a:srgbClr val="FFFFFF"/>
                </a:solidFill>
                <a:latin typeface="Open Sans"/>
              </a:rPr>
              <a:t>Vivek has implemented interactive elements that respond to user actions, like team selections and live match updates, using JavaScript alongside the Tailwind CSS framework to create a fluid and responsive user experience.</a:t>
            </a:r>
          </a:p>
          <a:p>
            <a:pPr>
              <a:lnSpc>
                <a:spcPts val="4348"/>
              </a:lnSpc>
            </a:pPr>
            <a:r>
              <a:rPr lang="en-US" sz="3106">
                <a:solidFill>
                  <a:srgbClr val="FFFFFF"/>
                </a:solidFill>
                <a:ea typeface="Open Sans"/>
              </a:rPr>
              <a:t>●</a:t>
            </a:r>
            <a:r>
              <a:rPr lang="en-US" sz="3106">
                <a:solidFill>
                  <a:srgbClr val="FFFFFF"/>
                </a:solidFill>
                <a:latin typeface="Open Sans Bold"/>
              </a:rPr>
              <a:t>Performance Tuner:</a:t>
            </a:r>
            <a:r>
              <a:rPr lang="en-US" sz="3106">
                <a:solidFill>
                  <a:srgbClr val="FFFFFF"/>
                </a:solidFill>
                <a:latin typeface="Open Sans"/>
              </a:rPr>
              <a:t> He has meticulously refined the front-end performance, ensuring that the Tailwind CSS-based designs are optimized for speed and efficiency, crucial for the real-time data updates in our soccer management application.</a:t>
            </a:r>
          </a:p>
          <a:p>
            <a:pPr>
              <a:lnSpc>
                <a:spcPts val="4348"/>
              </a:lnSpc>
            </a:pPr>
            <a:r>
              <a:rPr lang="en-US" sz="3106">
                <a:solidFill>
                  <a:srgbClr val="FFFFFF"/>
                </a:solidFill>
                <a:ea typeface="Open Sans"/>
              </a:rPr>
              <a:t>●</a:t>
            </a:r>
            <a:r>
              <a:rPr lang="en-US" sz="3106">
                <a:solidFill>
                  <a:srgbClr val="FFFFFF"/>
                </a:solidFill>
                <a:latin typeface="Open Sans Bold"/>
              </a:rPr>
              <a:t>Tailwind CSS Strategist: </a:t>
            </a:r>
            <a:r>
              <a:rPr lang="en-US" sz="3106">
                <a:solidFill>
                  <a:srgbClr val="FFFFFF"/>
                </a:solidFill>
                <a:latin typeface="Open Sans"/>
              </a:rPr>
              <a:t>Vivek's strategic use of Tailwind CSS has facilitated rapid development of a mobile-first interface, ensuring our platform's design is adaptable and consistent across all devices.</a:t>
            </a:r>
          </a:p>
          <a:p>
            <a:pPr>
              <a:lnSpc>
                <a:spcPts val="4348"/>
              </a:lnSpc>
            </a:pPr>
            <a:r>
              <a:rPr lang="en-US" sz="3106">
                <a:solidFill>
                  <a:srgbClr val="FFFFFF"/>
                </a:solidFill>
                <a:ea typeface="Open Sans"/>
              </a:rPr>
              <a:t>●</a:t>
            </a:r>
            <a:r>
              <a:rPr lang="en-US" sz="3106">
                <a:solidFill>
                  <a:srgbClr val="FFFFFF"/>
                </a:solidFill>
                <a:latin typeface="Open Sans Bold"/>
              </a:rPr>
              <a:t>Open-Source Advocate: </a:t>
            </a:r>
            <a:r>
              <a:rPr lang="en-US" sz="3106">
                <a:solidFill>
                  <a:srgbClr val="FFFFFF"/>
                </a:solidFill>
                <a:latin typeface="Open Sans"/>
              </a:rPr>
              <a:t>His commitment to open-source solutions extends beyond using Tailwind CSS; he's integrated open-source imagery and icons that enhance the visual appeal without the overhead of proprietary licenses.</a:t>
            </a:r>
          </a:p>
          <a:p>
            <a:pPr>
              <a:lnSpc>
                <a:spcPts val="4348"/>
              </a:lnSpc>
            </a:pPr>
          </a:p>
          <a:p>
            <a:pPr>
              <a:lnSpc>
                <a:spcPts val="4348"/>
              </a:lnSpc>
            </a:pPr>
          </a:p>
          <a:p>
            <a:pPr>
              <a:lnSpc>
                <a:spcPts val="4348"/>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TextBox 2" id="2"/>
          <p:cNvSpPr txBox="true"/>
          <p:nvPr/>
        </p:nvSpPr>
        <p:spPr>
          <a:xfrm rot="0">
            <a:off x="3396514" y="633256"/>
            <a:ext cx="10523092" cy="1143000"/>
          </a:xfrm>
          <a:prstGeom prst="rect">
            <a:avLst/>
          </a:prstGeom>
        </p:spPr>
        <p:txBody>
          <a:bodyPr anchor="t" rtlCol="false" tIns="0" lIns="0" bIns="0" rIns="0">
            <a:spAutoFit/>
          </a:bodyPr>
          <a:lstStyle/>
          <a:p>
            <a:pPr algn="ctr">
              <a:lnSpc>
                <a:spcPts val="5039"/>
              </a:lnSpc>
            </a:pPr>
            <a:r>
              <a:rPr lang="en-US" sz="4199">
                <a:solidFill>
                  <a:srgbClr val="D90000"/>
                </a:solidFill>
                <a:latin typeface="Oswald Bold"/>
              </a:rPr>
              <a:t>BACKEND EFFORTS</a:t>
            </a:r>
          </a:p>
          <a:p>
            <a:pPr algn="ctr">
              <a:lnSpc>
                <a:spcPts val="4079"/>
              </a:lnSpc>
            </a:pPr>
          </a:p>
        </p:txBody>
      </p:sp>
      <p:sp>
        <p:nvSpPr>
          <p:cNvPr name="Freeform 3" id="3"/>
          <p:cNvSpPr/>
          <p:nvPr/>
        </p:nvSpPr>
        <p:spPr>
          <a:xfrm flipH="true" flipV="false" rot="0">
            <a:off x="1028700" y="857406"/>
            <a:ext cx="2537682" cy="342587"/>
          </a:xfrm>
          <a:custGeom>
            <a:avLst/>
            <a:gdLst/>
            <a:ahLst/>
            <a:cxnLst/>
            <a:rect r="r" b="b" t="t" l="l"/>
            <a:pathLst>
              <a:path h="342587" w="2537682">
                <a:moveTo>
                  <a:pt x="2537682" y="0"/>
                </a:moveTo>
                <a:lnTo>
                  <a:pt x="0" y="0"/>
                </a:lnTo>
                <a:lnTo>
                  <a:pt x="0" y="342588"/>
                </a:lnTo>
                <a:lnTo>
                  <a:pt x="2537682" y="342588"/>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721618" y="8915713"/>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5400000">
            <a:off x="14289843" y="-1235825"/>
            <a:ext cx="5653236" cy="4529051"/>
            <a:chOff x="0" y="0"/>
            <a:chExt cx="670016" cy="536779"/>
          </a:xfrm>
        </p:grpSpPr>
        <p:sp>
          <p:nvSpPr>
            <p:cNvPr name="Freeform 6" id="6"/>
            <p:cNvSpPr/>
            <p:nvPr/>
          </p:nvSpPr>
          <p:spPr>
            <a:xfrm flipH="false" flipV="false" rot="0">
              <a:off x="0" y="0"/>
              <a:ext cx="670016" cy="536779"/>
            </a:xfrm>
            <a:custGeom>
              <a:avLst/>
              <a:gdLst/>
              <a:ahLst/>
              <a:cxnLst/>
              <a:rect r="r" b="b" t="t" l="l"/>
              <a:pathLst>
                <a:path h="536779" w="670016">
                  <a:moveTo>
                    <a:pt x="466816" y="0"/>
                  </a:moveTo>
                  <a:lnTo>
                    <a:pt x="0" y="0"/>
                  </a:lnTo>
                  <a:lnTo>
                    <a:pt x="203200" y="536779"/>
                  </a:lnTo>
                  <a:lnTo>
                    <a:pt x="670016" y="536779"/>
                  </a:lnTo>
                  <a:lnTo>
                    <a:pt x="466816" y="0"/>
                  </a:lnTo>
                  <a:close/>
                </a:path>
              </a:pathLst>
            </a:custGeom>
            <a:solidFill>
              <a:srgbClr val="A60000"/>
            </a:solidFill>
          </p:spPr>
        </p:sp>
        <p:sp>
          <p:nvSpPr>
            <p:cNvPr name="TextBox 7" id="7"/>
            <p:cNvSpPr txBox="true"/>
            <p:nvPr/>
          </p:nvSpPr>
          <p:spPr>
            <a:xfrm>
              <a:off x="101600" y="-38100"/>
              <a:ext cx="466816" cy="57487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19606" y="-631343"/>
            <a:ext cx="1864658" cy="2977498"/>
          </a:xfrm>
          <a:custGeom>
            <a:avLst/>
            <a:gdLst/>
            <a:ahLst/>
            <a:cxnLst/>
            <a:rect r="r" b="b" t="t" l="l"/>
            <a:pathLst>
              <a:path h="2977498" w="1864658">
                <a:moveTo>
                  <a:pt x="0" y="0"/>
                </a:moveTo>
                <a:lnTo>
                  <a:pt x="1864658" y="0"/>
                </a:lnTo>
                <a:lnTo>
                  <a:pt x="1864658" y="2977499"/>
                </a:lnTo>
                <a:lnTo>
                  <a:pt x="0" y="2977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961621" y="7769551"/>
            <a:ext cx="1864658" cy="2977498"/>
          </a:xfrm>
          <a:custGeom>
            <a:avLst/>
            <a:gdLst/>
            <a:ahLst/>
            <a:cxnLst/>
            <a:rect r="r" b="b" t="t" l="l"/>
            <a:pathLst>
              <a:path h="2977498" w="1864658">
                <a:moveTo>
                  <a:pt x="0" y="2977498"/>
                </a:moveTo>
                <a:lnTo>
                  <a:pt x="1864659" y="2977498"/>
                </a:lnTo>
                <a:lnTo>
                  <a:pt x="1864659" y="0"/>
                </a:lnTo>
                <a:lnTo>
                  <a:pt x="0" y="0"/>
                </a:lnTo>
                <a:lnTo>
                  <a:pt x="0" y="2977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96749" y="1142844"/>
            <a:ext cx="16764495" cy="9750901"/>
          </a:xfrm>
          <a:prstGeom prst="rect">
            <a:avLst/>
          </a:prstGeom>
        </p:spPr>
        <p:txBody>
          <a:bodyPr anchor="t" rtlCol="false" tIns="0" lIns="0" bIns="0" rIns="0">
            <a:spAutoFit/>
          </a:bodyPr>
          <a:lstStyle/>
          <a:p>
            <a:pPr>
              <a:lnSpc>
                <a:spcPts val="4348"/>
              </a:lnSpc>
            </a:pPr>
          </a:p>
          <a:p>
            <a:pPr>
              <a:lnSpc>
                <a:spcPts val="4348"/>
              </a:lnSpc>
            </a:pPr>
            <a:r>
              <a:rPr lang="en-US" sz="3106">
                <a:solidFill>
                  <a:srgbClr val="D90000"/>
                </a:solidFill>
                <a:latin typeface="Open Sans Bold"/>
              </a:rPr>
              <a:t>Vamshi</a:t>
            </a:r>
            <a:r>
              <a:rPr lang="en-US" sz="3106">
                <a:solidFill>
                  <a:srgbClr val="FFFFFF"/>
                </a:solidFill>
                <a:latin typeface="Open Sans Bold"/>
              </a:rPr>
              <a:t>:</a:t>
            </a:r>
          </a:p>
          <a:p>
            <a:pPr>
              <a:lnSpc>
                <a:spcPts val="4348"/>
              </a:lnSpc>
            </a:pPr>
            <a:r>
              <a:rPr lang="en-US" sz="3106">
                <a:solidFill>
                  <a:srgbClr val="FFFFFF"/>
                </a:solidFill>
                <a:ea typeface="Open Sans"/>
              </a:rPr>
              <a:t>●</a:t>
            </a:r>
            <a:r>
              <a:rPr lang="en-US" sz="3106">
                <a:solidFill>
                  <a:srgbClr val="FFFFFF"/>
                </a:solidFill>
                <a:latin typeface="Open Sans Bold"/>
              </a:rPr>
              <a:t>Database Architect: </a:t>
            </a:r>
            <a:r>
              <a:rPr lang="en-US" sz="3106">
                <a:solidFill>
                  <a:srgbClr val="FFFFFF"/>
                </a:solidFill>
                <a:latin typeface="Open Sans"/>
              </a:rPr>
              <a:t>Vamshi has been pivotal in designing the database schema and optimizing queries in MongoDB, ensuring that data retrieval is both swift and reliable, which is essential for real-time updates during live matches.</a:t>
            </a:r>
          </a:p>
          <a:p>
            <a:pPr>
              <a:lnSpc>
                <a:spcPts val="4348"/>
              </a:lnSpc>
            </a:pPr>
            <a:r>
              <a:rPr lang="en-US" sz="3106">
                <a:solidFill>
                  <a:srgbClr val="FFFFFF"/>
                </a:solidFill>
                <a:ea typeface="Open Sans"/>
              </a:rPr>
              <a:t>●</a:t>
            </a:r>
            <a:r>
              <a:rPr lang="en-US" sz="3106">
                <a:solidFill>
                  <a:srgbClr val="FFFFFF"/>
                </a:solidFill>
                <a:latin typeface="Open Sans Bold"/>
              </a:rPr>
              <a:t>API Craftsmanship: </a:t>
            </a:r>
            <a:r>
              <a:rPr lang="en-US" sz="3106">
                <a:solidFill>
                  <a:srgbClr val="FFFFFF"/>
                </a:solidFill>
                <a:latin typeface="Open Sans"/>
              </a:rPr>
              <a:t>His development of RESTful APIs allows for seamless interaction between the frontend and backend, ensuring data consistency and integrity throughout the soccer management system.</a:t>
            </a:r>
          </a:p>
          <a:p>
            <a:pPr>
              <a:lnSpc>
                <a:spcPts val="4348"/>
              </a:lnSpc>
            </a:pPr>
            <a:r>
              <a:rPr lang="en-US" sz="3106">
                <a:solidFill>
                  <a:srgbClr val="FFFFFF"/>
                </a:solidFill>
                <a:ea typeface="Open Sans"/>
              </a:rPr>
              <a:t>●</a:t>
            </a:r>
            <a:r>
              <a:rPr lang="en-US" sz="3106">
                <a:solidFill>
                  <a:srgbClr val="FFFFFF"/>
                </a:solidFill>
                <a:latin typeface="Open Sans Bold"/>
              </a:rPr>
              <a:t>Load Management Expert: </a:t>
            </a:r>
            <a:r>
              <a:rPr lang="en-US" sz="3106">
                <a:solidFill>
                  <a:srgbClr val="FFFFFF"/>
                </a:solidFill>
                <a:latin typeface="Open Sans"/>
              </a:rPr>
              <a:t>Recognizing the potential for high traffic, Vamshi has implemented efficient caching and load balancing solutions that help maintain the application's performance during peak times, such as during popular matches or tournaments.</a:t>
            </a:r>
          </a:p>
          <a:p>
            <a:pPr>
              <a:lnSpc>
                <a:spcPts val="4348"/>
              </a:lnSpc>
            </a:pPr>
            <a:r>
              <a:rPr lang="en-US" sz="3106">
                <a:solidFill>
                  <a:srgbClr val="FFFFFF"/>
                </a:solidFill>
                <a:ea typeface="Open Sans"/>
              </a:rPr>
              <a:t>●</a:t>
            </a:r>
            <a:r>
              <a:rPr lang="en-US" sz="3106">
                <a:solidFill>
                  <a:srgbClr val="FFFFFF"/>
                </a:solidFill>
                <a:latin typeface="Open Sans Bold"/>
              </a:rPr>
              <a:t>Security Implementer: </a:t>
            </a:r>
            <a:r>
              <a:rPr lang="en-US" sz="3106">
                <a:solidFill>
                  <a:srgbClr val="FFFFFF"/>
                </a:solidFill>
                <a:latin typeface="Open Sans"/>
              </a:rPr>
              <a:t>He has fortified our platform against vulnerabilities by instituting robust security measures, including secure authentication and data encryption, safeguarding user data and system integrity.</a:t>
            </a:r>
          </a:p>
          <a:p>
            <a:pPr>
              <a:lnSpc>
                <a:spcPts val="4348"/>
              </a:lnSpc>
            </a:pPr>
          </a:p>
          <a:p>
            <a:pPr>
              <a:lnSpc>
                <a:spcPts val="4348"/>
              </a:lnSpc>
            </a:pPr>
          </a:p>
          <a:p>
            <a:pPr>
              <a:lnSpc>
                <a:spcPts val="4348"/>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TextBox 2" id="2"/>
          <p:cNvSpPr txBox="true"/>
          <p:nvPr/>
        </p:nvSpPr>
        <p:spPr>
          <a:xfrm rot="0">
            <a:off x="3396514" y="633256"/>
            <a:ext cx="10523092" cy="1143000"/>
          </a:xfrm>
          <a:prstGeom prst="rect">
            <a:avLst/>
          </a:prstGeom>
        </p:spPr>
        <p:txBody>
          <a:bodyPr anchor="t" rtlCol="false" tIns="0" lIns="0" bIns="0" rIns="0">
            <a:spAutoFit/>
          </a:bodyPr>
          <a:lstStyle/>
          <a:p>
            <a:pPr algn="ctr">
              <a:lnSpc>
                <a:spcPts val="5039"/>
              </a:lnSpc>
            </a:pPr>
            <a:r>
              <a:rPr lang="en-US" sz="4199">
                <a:solidFill>
                  <a:srgbClr val="D90000"/>
                </a:solidFill>
                <a:latin typeface="Oswald Bold"/>
              </a:rPr>
              <a:t>BACKEND EFFORTS</a:t>
            </a:r>
          </a:p>
          <a:p>
            <a:pPr algn="ctr">
              <a:lnSpc>
                <a:spcPts val="4079"/>
              </a:lnSpc>
            </a:pPr>
          </a:p>
        </p:txBody>
      </p:sp>
      <p:sp>
        <p:nvSpPr>
          <p:cNvPr name="Freeform 3" id="3"/>
          <p:cNvSpPr/>
          <p:nvPr/>
        </p:nvSpPr>
        <p:spPr>
          <a:xfrm flipH="true" flipV="false" rot="0">
            <a:off x="1028700" y="857406"/>
            <a:ext cx="2537682" cy="342587"/>
          </a:xfrm>
          <a:custGeom>
            <a:avLst/>
            <a:gdLst/>
            <a:ahLst/>
            <a:cxnLst/>
            <a:rect r="r" b="b" t="t" l="l"/>
            <a:pathLst>
              <a:path h="342587" w="2537682">
                <a:moveTo>
                  <a:pt x="2537682" y="0"/>
                </a:moveTo>
                <a:lnTo>
                  <a:pt x="0" y="0"/>
                </a:lnTo>
                <a:lnTo>
                  <a:pt x="0" y="342588"/>
                </a:lnTo>
                <a:lnTo>
                  <a:pt x="2537682" y="342588"/>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721618" y="8915713"/>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5400000">
            <a:off x="14289843" y="-1235825"/>
            <a:ext cx="5653236" cy="4529051"/>
            <a:chOff x="0" y="0"/>
            <a:chExt cx="670016" cy="536779"/>
          </a:xfrm>
        </p:grpSpPr>
        <p:sp>
          <p:nvSpPr>
            <p:cNvPr name="Freeform 6" id="6"/>
            <p:cNvSpPr/>
            <p:nvPr/>
          </p:nvSpPr>
          <p:spPr>
            <a:xfrm flipH="false" flipV="false" rot="0">
              <a:off x="0" y="0"/>
              <a:ext cx="670016" cy="536779"/>
            </a:xfrm>
            <a:custGeom>
              <a:avLst/>
              <a:gdLst/>
              <a:ahLst/>
              <a:cxnLst/>
              <a:rect r="r" b="b" t="t" l="l"/>
              <a:pathLst>
                <a:path h="536779" w="670016">
                  <a:moveTo>
                    <a:pt x="466816" y="0"/>
                  </a:moveTo>
                  <a:lnTo>
                    <a:pt x="0" y="0"/>
                  </a:lnTo>
                  <a:lnTo>
                    <a:pt x="203200" y="536779"/>
                  </a:lnTo>
                  <a:lnTo>
                    <a:pt x="670016" y="536779"/>
                  </a:lnTo>
                  <a:lnTo>
                    <a:pt x="466816" y="0"/>
                  </a:lnTo>
                  <a:close/>
                </a:path>
              </a:pathLst>
            </a:custGeom>
            <a:solidFill>
              <a:srgbClr val="A60000"/>
            </a:solidFill>
          </p:spPr>
        </p:sp>
        <p:sp>
          <p:nvSpPr>
            <p:cNvPr name="TextBox 7" id="7"/>
            <p:cNvSpPr txBox="true"/>
            <p:nvPr/>
          </p:nvSpPr>
          <p:spPr>
            <a:xfrm>
              <a:off x="101600" y="-38100"/>
              <a:ext cx="466816" cy="57487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19606" y="-631343"/>
            <a:ext cx="1864658" cy="2977498"/>
          </a:xfrm>
          <a:custGeom>
            <a:avLst/>
            <a:gdLst/>
            <a:ahLst/>
            <a:cxnLst/>
            <a:rect r="r" b="b" t="t" l="l"/>
            <a:pathLst>
              <a:path h="2977498" w="1864658">
                <a:moveTo>
                  <a:pt x="0" y="0"/>
                </a:moveTo>
                <a:lnTo>
                  <a:pt x="1864658" y="0"/>
                </a:lnTo>
                <a:lnTo>
                  <a:pt x="1864658" y="2977499"/>
                </a:lnTo>
                <a:lnTo>
                  <a:pt x="0" y="2977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961621" y="7769551"/>
            <a:ext cx="1864658" cy="2977498"/>
          </a:xfrm>
          <a:custGeom>
            <a:avLst/>
            <a:gdLst/>
            <a:ahLst/>
            <a:cxnLst/>
            <a:rect r="r" b="b" t="t" l="l"/>
            <a:pathLst>
              <a:path h="2977498" w="1864658">
                <a:moveTo>
                  <a:pt x="0" y="2977498"/>
                </a:moveTo>
                <a:lnTo>
                  <a:pt x="1864659" y="2977498"/>
                </a:lnTo>
                <a:lnTo>
                  <a:pt x="1864659" y="0"/>
                </a:lnTo>
                <a:lnTo>
                  <a:pt x="0" y="0"/>
                </a:lnTo>
                <a:lnTo>
                  <a:pt x="0" y="2977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96749" y="1142844"/>
            <a:ext cx="16764495" cy="9750901"/>
          </a:xfrm>
          <a:prstGeom prst="rect">
            <a:avLst/>
          </a:prstGeom>
        </p:spPr>
        <p:txBody>
          <a:bodyPr anchor="t" rtlCol="false" tIns="0" lIns="0" bIns="0" rIns="0">
            <a:spAutoFit/>
          </a:bodyPr>
          <a:lstStyle/>
          <a:p>
            <a:pPr>
              <a:lnSpc>
                <a:spcPts val="4348"/>
              </a:lnSpc>
            </a:pPr>
          </a:p>
          <a:p>
            <a:pPr>
              <a:lnSpc>
                <a:spcPts val="4348"/>
              </a:lnSpc>
            </a:pPr>
            <a:r>
              <a:rPr lang="en-US" sz="3106">
                <a:solidFill>
                  <a:srgbClr val="D90000"/>
                </a:solidFill>
                <a:latin typeface="Open Sans Bold"/>
              </a:rPr>
              <a:t>Giridhar</a:t>
            </a:r>
            <a:r>
              <a:rPr lang="en-US" sz="3106">
                <a:solidFill>
                  <a:srgbClr val="FFFFFF"/>
                </a:solidFill>
                <a:latin typeface="Open Sans Bold"/>
              </a:rPr>
              <a:t>:</a:t>
            </a:r>
          </a:p>
          <a:p>
            <a:pPr>
              <a:lnSpc>
                <a:spcPts val="4348"/>
              </a:lnSpc>
            </a:pPr>
            <a:r>
              <a:rPr lang="en-US" sz="3106">
                <a:solidFill>
                  <a:srgbClr val="FFFFFF"/>
                </a:solidFill>
                <a:ea typeface="Open Sans"/>
              </a:rPr>
              <a:t>●</a:t>
            </a:r>
            <a:r>
              <a:rPr lang="en-US" sz="3106">
                <a:solidFill>
                  <a:srgbClr val="FFFFFF"/>
                </a:solidFill>
                <a:latin typeface="Open Sans Bold"/>
              </a:rPr>
              <a:t>Asynchronous Processing Innovator: </a:t>
            </a:r>
            <a:r>
              <a:rPr lang="en-US" sz="3106">
                <a:solidFill>
                  <a:srgbClr val="FFFFFF"/>
                </a:solidFill>
                <a:latin typeface="Open Sans"/>
              </a:rPr>
              <a:t>Giridhar has integrated Python's async features to manage concurrent tasks efficiently, such as handling multiple user requests for team updates or match results simultaneously.</a:t>
            </a:r>
          </a:p>
          <a:p>
            <a:pPr>
              <a:lnSpc>
                <a:spcPts val="4348"/>
              </a:lnSpc>
            </a:pPr>
            <a:r>
              <a:rPr lang="en-US" sz="3106">
                <a:solidFill>
                  <a:srgbClr val="FFFFFF"/>
                </a:solidFill>
                <a:ea typeface="Open Sans"/>
              </a:rPr>
              <a:t>●</a:t>
            </a:r>
            <a:r>
              <a:rPr lang="en-US" sz="3106">
                <a:solidFill>
                  <a:srgbClr val="FFFFFF"/>
                </a:solidFill>
                <a:latin typeface="Open Sans Bold"/>
              </a:rPr>
              <a:t>Scalability Architect: </a:t>
            </a:r>
            <a:r>
              <a:rPr lang="en-US" sz="3106">
                <a:solidFill>
                  <a:srgbClr val="FFFFFF"/>
                </a:solidFill>
                <a:latin typeface="Open Sans"/>
              </a:rPr>
              <a:t>He has engineered our backend services with scalability in mind, utilizing Flask’s ability to expand and contract resource utilization in sync with our user base and traffic patterns.</a:t>
            </a:r>
          </a:p>
          <a:p>
            <a:pPr>
              <a:lnSpc>
                <a:spcPts val="4348"/>
              </a:lnSpc>
            </a:pPr>
            <a:r>
              <a:rPr lang="en-US" sz="3106">
                <a:solidFill>
                  <a:srgbClr val="FFFFFF"/>
                </a:solidFill>
                <a:ea typeface="Open Sans"/>
              </a:rPr>
              <a:t>●</a:t>
            </a:r>
            <a:r>
              <a:rPr lang="en-US" sz="3106">
                <a:solidFill>
                  <a:srgbClr val="FFFFFF"/>
                </a:solidFill>
                <a:latin typeface="Open Sans Bold"/>
              </a:rPr>
              <a:t>Performance Monitoring: </a:t>
            </a:r>
            <a:r>
              <a:rPr lang="en-US" sz="3106">
                <a:solidFill>
                  <a:srgbClr val="FFFFFF"/>
                </a:solidFill>
                <a:latin typeface="Open Sans"/>
              </a:rPr>
              <a:t>Giridhar has set up a comprehensive monitoring system that tracks performance metrics and automatically adjusts resources to meet demand, ensuring that the system remains responsive at all times.</a:t>
            </a:r>
          </a:p>
          <a:p>
            <a:pPr>
              <a:lnSpc>
                <a:spcPts val="4348"/>
              </a:lnSpc>
            </a:pPr>
            <a:r>
              <a:rPr lang="en-US" sz="3106">
                <a:solidFill>
                  <a:srgbClr val="FFFFFF"/>
                </a:solidFill>
                <a:ea typeface="Open Sans"/>
              </a:rPr>
              <a:t>●</a:t>
            </a:r>
            <a:r>
              <a:rPr lang="en-US" sz="3106">
                <a:solidFill>
                  <a:srgbClr val="FFFFFF"/>
                </a:solidFill>
                <a:latin typeface="Open Sans Bold"/>
              </a:rPr>
              <a:t>Continuous Integration/Continuous Deployment (CI/CD) Proponent: </a:t>
            </a:r>
          </a:p>
          <a:p>
            <a:pPr>
              <a:lnSpc>
                <a:spcPts val="4348"/>
              </a:lnSpc>
            </a:pPr>
            <a:r>
              <a:rPr lang="en-US" sz="3106">
                <a:solidFill>
                  <a:srgbClr val="FFFFFF"/>
                </a:solidFill>
                <a:latin typeface="Open Sans"/>
              </a:rPr>
              <a:t>His implementation of CI/CD pipelines has streamlined our development process, enabling quick and reliable updates to the platform, which is key for introducing new features and responding to the ever-evolving needs of our users.</a:t>
            </a:r>
          </a:p>
          <a:p>
            <a:pPr>
              <a:lnSpc>
                <a:spcPts val="4348"/>
              </a:lnSpc>
            </a:pPr>
          </a:p>
          <a:p>
            <a:pPr>
              <a:lnSpc>
                <a:spcPts val="4348"/>
              </a:lnSpc>
            </a:pPr>
          </a:p>
          <a:p>
            <a:pPr>
              <a:lnSpc>
                <a:spcPts val="4348"/>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6981434" y="0"/>
            <a:ext cx="13716000" cy="10287000"/>
          </a:xfrm>
          <a:custGeom>
            <a:avLst/>
            <a:gdLst/>
            <a:ahLst/>
            <a:cxnLst/>
            <a:rect r="r" b="b" t="t" l="l"/>
            <a:pathLst>
              <a:path h="10287000" w="13716000">
                <a:moveTo>
                  <a:pt x="0" y="0"/>
                </a:moveTo>
                <a:lnTo>
                  <a:pt x="13716000" y="0"/>
                </a:lnTo>
                <a:lnTo>
                  <a:pt x="13716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4204896" y="2638292"/>
            <a:ext cx="10397208" cy="5120625"/>
          </a:xfrm>
          <a:custGeom>
            <a:avLst/>
            <a:gdLst/>
            <a:ahLst/>
            <a:cxnLst/>
            <a:rect r="r" b="b" t="t" l="l"/>
            <a:pathLst>
              <a:path h="5120625" w="10397208">
                <a:moveTo>
                  <a:pt x="0" y="0"/>
                </a:moveTo>
                <a:lnTo>
                  <a:pt x="10397208" y="0"/>
                </a:lnTo>
                <a:lnTo>
                  <a:pt x="10397208" y="5120625"/>
                </a:lnTo>
                <a:lnTo>
                  <a:pt x="0" y="51206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3759330"/>
            <a:ext cx="14752222" cy="5298040"/>
            <a:chOff x="0" y="0"/>
            <a:chExt cx="3885359" cy="1395368"/>
          </a:xfrm>
        </p:grpSpPr>
        <p:sp>
          <p:nvSpPr>
            <p:cNvPr name="Freeform 5" id="5"/>
            <p:cNvSpPr/>
            <p:nvPr/>
          </p:nvSpPr>
          <p:spPr>
            <a:xfrm flipH="false" flipV="false" rot="0">
              <a:off x="0" y="0"/>
              <a:ext cx="3885359" cy="1395368"/>
            </a:xfrm>
            <a:custGeom>
              <a:avLst/>
              <a:gdLst/>
              <a:ahLst/>
              <a:cxnLst/>
              <a:rect r="r" b="b" t="t" l="l"/>
              <a:pathLst>
                <a:path h="1395368" w="3885359">
                  <a:moveTo>
                    <a:pt x="0" y="0"/>
                  </a:moveTo>
                  <a:lnTo>
                    <a:pt x="3885359" y="0"/>
                  </a:lnTo>
                  <a:lnTo>
                    <a:pt x="3885359" y="1395368"/>
                  </a:lnTo>
                  <a:lnTo>
                    <a:pt x="0" y="1395368"/>
                  </a:lnTo>
                  <a:close/>
                </a:path>
              </a:pathLst>
            </a:custGeom>
            <a:solidFill>
              <a:srgbClr val="A60000"/>
            </a:solidFill>
          </p:spPr>
        </p:sp>
        <p:sp>
          <p:nvSpPr>
            <p:cNvPr name="TextBox 6" id="6"/>
            <p:cNvSpPr txBox="true"/>
            <p:nvPr/>
          </p:nvSpPr>
          <p:spPr>
            <a:xfrm>
              <a:off x="0" y="-38100"/>
              <a:ext cx="3885359" cy="1433468"/>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1019175"/>
            <a:ext cx="5123067" cy="1771650"/>
          </a:xfrm>
          <a:prstGeom prst="rect">
            <a:avLst/>
          </a:prstGeom>
        </p:spPr>
        <p:txBody>
          <a:bodyPr anchor="t" rtlCol="false" tIns="0" lIns="0" bIns="0" rIns="0">
            <a:spAutoFit/>
          </a:bodyPr>
          <a:lstStyle/>
          <a:p>
            <a:pPr>
              <a:lnSpc>
                <a:spcPts val="6600"/>
              </a:lnSpc>
            </a:pPr>
            <a:r>
              <a:rPr lang="en-US" sz="5500">
                <a:solidFill>
                  <a:srgbClr val="D90000"/>
                </a:solidFill>
                <a:latin typeface="Oswald Bold"/>
              </a:rPr>
              <a:t>TEAM MEMBERS </a:t>
            </a:r>
          </a:p>
          <a:p>
            <a:pPr>
              <a:lnSpc>
                <a:spcPts val="7320"/>
              </a:lnSpc>
            </a:pPr>
          </a:p>
        </p:txBody>
      </p:sp>
      <p:sp>
        <p:nvSpPr>
          <p:cNvPr name="TextBox 8" id="8"/>
          <p:cNvSpPr txBox="true"/>
          <p:nvPr/>
        </p:nvSpPr>
        <p:spPr>
          <a:xfrm rot="0">
            <a:off x="350937" y="4525079"/>
            <a:ext cx="14050348" cy="3766542"/>
          </a:xfrm>
          <a:prstGeom prst="rect">
            <a:avLst/>
          </a:prstGeom>
        </p:spPr>
        <p:txBody>
          <a:bodyPr anchor="t" rtlCol="false" tIns="0" lIns="0" bIns="0" rIns="0">
            <a:spAutoFit/>
          </a:bodyPr>
          <a:lstStyle/>
          <a:p>
            <a:pPr marL="762276" indent="-381138" lvl="1">
              <a:lnSpc>
                <a:spcPts val="4236"/>
              </a:lnSpc>
              <a:buAutoNum type="arabicPeriod" startAt="1"/>
            </a:pPr>
            <a:r>
              <a:rPr lang="en-US" sz="3530">
                <a:solidFill>
                  <a:srgbClr val="FFFFFF"/>
                </a:solidFill>
                <a:latin typeface="Open Sans"/>
              </a:rPr>
              <a:t>LNU RUMANA THASKEEN            700742859 -  TEAM LEADER</a:t>
            </a:r>
          </a:p>
          <a:p>
            <a:pPr marL="762276" indent="-381138" lvl="1">
              <a:lnSpc>
                <a:spcPts val="4236"/>
              </a:lnSpc>
              <a:buAutoNum type="arabicPeriod" startAt="1"/>
            </a:pPr>
            <a:r>
              <a:rPr lang="en-US" sz="3530">
                <a:solidFill>
                  <a:srgbClr val="FFFFFF"/>
                </a:solidFill>
                <a:latin typeface="Open Sans"/>
              </a:rPr>
              <a:t>Aishwarya pasumarthy          700759282</a:t>
            </a:r>
          </a:p>
          <a:p>
            <a:pPr marL="762276" indent="-381138" lvl="1">
              <a:lnSpc>
                <a:spcPts val="4236"/>
              </a:lnSpc>
              <a:buAutoNum type="arabicPeriod" startAt="1"/>
            </a:pPr>
            <a:r>
              <a:rPr lang="en-US" sz="3530">
                <a:solidFill>
                  <a:srgbClr val="FFFFFF"/>
                </a:solidFill>
                <a:latin typeface="Open Sans"/>
              </a:rPr>
              <a:t>Vivek reddy nakkala                700762302</a:t>
            </a:r>
          </a:p>
          <a:p>
            <a:pPr marL="762276" indent="-381138" lvl="1">
              <a:lnSpc>
                <a:spcPts val="4236"/>
              </a:lnSpc>
              <a:buAutoNum type="arabicPeriod" startAt="1"/>
            </a:pPr>
            <a:r>
              <a:rPr lang="en-US" sz="3530">
                <a:solidFill>
                  <a:srgbClr val="FFFFFF"/>
                </a:solidFill>
                <a:latin typeface="Open Sans"/>
              </a:rPr>
              <a:t>Vamshi Kalyan Thummala     700766446</a:t>
            </a:r>
          </a:p>
          <a:p>
            <a:pPr marL="762276" indent="-381138" lvl="1">
              <a:lnSpc>
                <a:spcPts val="4236"/>
              </a:lnSpc>
              <a:buAutoNum type="arabicPeriod" startAt="1"/>
            </a:pPr>
            <a:r>
              <a:rPr lang="en-US" sz="3530">
                <a:solidFill>
                  <a:srgbClr val="FFFFFF"/>
                </a:solidFill>
                <a:latin typeface="Open Sans"/>
              </a:rPr>
              <a:t>sai giridhar jittaboini             700761988</a:t>
            </a:r>
          </a:p>
          <a:p>
            <a:pPr marL="762276" indent="-381138" lvl="1">
              <a:lnSpc>
                <a:spcPts val="4236"/>
              </a:lnSpc>
              <a:buAutoNum type="arabicPeriod" startAt="1"/>
            </a:pPr>
            <a:r>
              <a:rPr lang="en-US" sz="3530">
                <a:solidFill>
                  <a:srgbClr val="FFFFFF"/>
                </a:solidFill>
                <a:latin typeface="Open Sans"/>
              </a:rPr>
              <a:t>Nekkalapu Manesh                   700756918</a:t>
            </a:r>
          </a:p>
          <a:p>
            <a:pPr>
              <a:lnSpc>
                <a:spcPts val="4236"/>
              </a:lnSpc>
            </a:pPr>
          </a:p>
        </p:txBody>
      </p:sp>
      <p:sp>
        <p:nvSpPr>
          <p:cNvPr name="Freeform 9" id="9"/>
          <p:cNvSpPr/>
          <p:nvPr/>
        </p:nvSpPr>
        <p:spPr>
          <a:xfrm flipH="false" flipV="false" rot="0">
            <a:off x="6826607" y="-1028700"/>
            <a:ext cx="2576893" cy="4114800"/>
          </a:xfrm>
          <a:custGeom>
            <a:avLst/>
            <a:gdLst/>
            <a:ahLst/>
            <a:cxnLst/>
            <a:rect r="r" b="b" t="t" l="l"/>
            <a:pathLst>
              <a:path h="4114800" w="2576893">
                <a:moveTo>
                  <a:pt x="0" y="0"/>
                </a:moveTo>
                <a:lnTo>
                  <a:pt x="2576893" y="0"/>
                </a:lnTo>
                <a:lnTo>
                  <a:pt x="257689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false" rot="0">
            <a:off x="15169313" y="9258300"/>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TextBox 2" id="2"/>
          <p:cNvSpPr txBox="true"/>
          <p:nvPr/>
        </p:nvSpPr>
        <p:spPr>
          <a:xfrm rot="0">
            <a:off x="3396514" y="633256"/>
            <a:ext cx="10523092" cy="1143000"/>
          </a:xfrm>
          <a:prstGeom prst="rect">
            <a:avLst/>
          </a:prstGeom>
        </p:spPr>
        <p:txBody>
          <a:bodyPr anchor="t" rtlCol="false" tIns="0" lIns="0" bIns="0" rIns="0">
            <a:spAutoFit/>
          </a:bodyPr>
          <a:lstStyle/>
          <a:p>
            <a:pPr algn="ctr">
              <a:lnSpc>
                <a:spcPts val="5039"/>
              </a:lnSpc>
            </a:pPr>
            <a:r>
              <a:rPr lang="en-US" sz="4199">
                <a:solidFill>
                  <a:srgbClr val="D90000"/>
                </a:solidFill>
                <a:latin typeface="Oswald Bold"/>
              </a:rPr>
              <a:t>DATABASE EFFORTS</a:t>
            </a:r>
          </a:p>
          <a:p>
            <a:pPr algn="ctr">
              <a:lnSpc>
                <a:spcPts val="4079"/>
              </a:lnSpc>
            </a:pPr>
          </a:p>
        </p:txBody>
      </p:sp>
      <p:sp>
        <p:nvSpPr>
          <p:cNvPr name="Freeform 3" id="3"/>
          <p:cNvSpPr/>
          <p:nvPr/>
        </p:nvSpPr>
        <p:spPr>
          <a:xfrm flipH="true" flipV="false" rot="0">
            <a:off x="1028700" y="857406"/>
            <a:ext cx="2537682" cy="342587"/>
          </a:xfrm>
          <a:custGeom>
            <a:avLst/>
            <a:gdLst/>
            <a:ahLst/>
            <a:cxnLst/>
            <a:rect r="r" b="b" t="t" l="l"/>
            <a:pathLst>
              <a:path h="342587" w="2537682">
                <a:moveTo>
                  <a:pt x="2537682" y="0"/>
                </a:moveTo>
                <a:lnTo>
                  <a:pt x="0" y="0"/>
                </a:lnTo>
                <a:lnTo>
                  <a:pt x="0" y="342588"/>
                </a:lnTo>
                <a:lnTo>
                  <a:pt x="2537682" y="342588"/>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721618" y="8915713"/>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5400000">
            <a:off x="14289843" y="-1235825"/>
            <a:ext cx="5653236" cy="4529051"/>
            <a:chOff x="0" y="0"/>
            <a:chExt cx="670016" cy="536779"/>
          </a:xfrm>
        </p:grpSpPr>
        <p:sp>
          <p:nvSpPr>
            <p:cNvPr name="Freeform 6" id="6"/>
            <p:cNvSpPr/>
            <p:nvPr/>
          </p:nvSpPr>
          <p:spPr>
            <a:xfrm flipH="false" flipV="false" rot="0">
              <a:off x="0" y="0"/>
              <a:ext cx="670016" cy="536779"/>
            </a:xfrm>
            <a:custGeom>
              <a:avLst/>
              <a:gdLst/>
              <a:ahLst/>
              <a:cxnLst/>
              <a:rect r="r" b="b" t="t" l="l"/>
              <a:pathLst>
                <a:path h="536779" w="670016">
                  <a:moveTo>
                    <a:pt x="466816" y="0"/>
                  </a:moveTo>
                  <a:lnTo>
                    <a:pt x="0" y="0"/>
                  </a:lnTo>
                  <a:lnTo>
                    <a:pt x="203200" y="536779"/>
                  </a:lnTo>
                  <a:lnTo>
                    <a:pt x="670016" y="536779"/>
                  </a:lnTo>
                  <a:lnTo>
                    <a:pt x="466816" y="0"/>
                  </a:lnTo>
                  <a:close/>
                </a:path>
              </a:pathLst>
            </a:custGeom>
            <a:solidFill>
              <a:srgbClr val="A60000"/>
            </a:solidFill>
          </p:spPr>
        </p:sp>
        <p:sp>
          <p:nvSpPr>
            <p:cNvPr name="TextBox 7" id="7"/>
            <p:cNvSpPr txBox="true"/>
            <p:nvPr/>
          </p:nvSpPr>
          <p:spPr>
            <a:xfrm>
              <a:off x="101600" y="-38100"/>
              <a:ext cx="466816" cy="57487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19606" y="-631343"/>
            <a:ext cx="1864658" cy="2977498"/>
          </a:xfrm>
          <a:custGeom>
            <a:avLst/>
            <a:gdLst/>
            <a:ahLst/>
            <a:cxnLst/>
            <a:rect r="r" b="b" t="t" l="l"/>
            <a:pathLst>
              <a:path h="2977498" w="1864658">
                <a:moveTo>
                  <a:pt x="0" y="0"/>
                </a:moveTo>
                <a:lnTo>
                  <a:pt x="1864658" y="0"/>
                </a:lnTo>
                <a:lnTo>
                  <a:pt x="1864658" y="2977499"/>
                </a:lnTo>
                <a:lnTo>
                  <a:pt x="0" y="2977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961621" y="7769551"/>
            <a:ext cx="1864658" cy="2977498"/>
          </a:xfrm>
          <a:custGeom>
            <a:avLst/>
            <a:gdLst/>
            <a:ahLst/>
            <a:cxnLst/>
            <a:rect r="r" b="b" t="t" l="l"/>
            <a:pathLst>
              <a:path h="2977498" w="1864658">
                <a:moveTo>
                  <a:pt x="0" y="2977498"/>
                </a:moveTo>
                <a:lnTo>
                  <a:pt x="1864659" y="2977498"/>
                </a:lnTo>
                <a:lnTo>
                  <a:pt x="1864659" y="0"/>
                </a:lnTo>
                <a:lnTo>
                  <a:pt x="0" y="0"/>
                </a:lnTo>
                <a:lnTo>
                  <a:pt x="0" y="2977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96749" y="1142844"/>
            <a:ext cx="16764495" cy="9207976"/>
          </a:xfrm>
          <a:prstGeom prst="rect">
            <a:avLst/>
          </a:prstGeom>
        </p:spPr>
        <p:txBody>
          <a:bodyPr anchor="t" rtlCol="false" tIns="0" lIns="0" bIns="0" rIns="0">
            <a:spAutoFit/>
          </a:bodyPr>
          <a:lstStyle/>
          <a:p>
            <a:pPr>
              <a:lnSpc>
                <a:spcPts val="4348"/>
              </a:lnSpc>
            </a:pPr>
          </a:p>
          <a:p>
            <a:pPr>
              <a:lnSpc>
                <a:spcPts val="4348"/>
              </a:lnSpc>
            </a:pPr>
            <a:r>
              <a:rPr lang="en-US" sz="3106">
                <a:solidFill>
                  <a:srgbClr val="D90000"/>
                </a:solidFill>
                <a:latin typeface="Open Sans Bold"/>
              </a:rPr>
              <a:t>Manesh</a:t>
            </a:r>
            <a:r>
              <a:rPr lang="en-US" sz="3106">
                <a:solidFill>
                  <a:srgbClr val="FFFFFF"/>
                </a:solidFill>
                <a:latin typeface="Open Sans Bold"/>
              </a:rPr>
              <a:t>:</a:t>
            </a:r>
          </a:p>
          <a:p>
            <a:pPr>
              <a:lnSpc>
                <a:spcPts val="4348"/>
              </a:lnSpc>
            </a:pPr>
            <a:r>
              <a:rPr lang="en-US" sz="3106">
                <a:solidFill>
                  <a:srgbClr val="FFFFFF"/>
                </a:solidFill>
                <a:ea typeface="Open Sans"/>
              </a:rPr>
              <a:t>●</a:t>
            </a:r>
            <a:r>
              <a:rPr lang="en-US" sz="3106">
                <a:solidFill>
                  <a:srgbClr val="FFFFFF"/>
                </a:solidFill>
                <a:latin typeface="Open Sans Bold"/>
              </a:rPr>
              <a:t>Data Integrity Guardian</a:t>
            </a:r>
            <a:r>
              <a:rPr lang="en-US" sz="3106">
                <a:solidFill>
                  <a:srgbClr val="FFFFFF"/>
                </a:solidFill>
                <a:latin typeface="Open Sans"/>
              </a:rPr>
              <a:t>: Manesh has established rigorous protocols to maintain the accuracy and consistency of our data across the platform, which is crucial for the real-time statistics and leaderboards that our soccer management system features.</a:t>
            </a:r>
          </a:p>
          <a:p>
            <a:pPr>
              <a:lnSpc>
                <a:spcPts val="4348"/>
              </a:lnSpc>
            </a:pPr>
            <a:r>
              <a:rPr lang="en-US" sz="3106">
                <a:solidFill>
                  <a:srgbClr val="FFFFFF"/>
                </a:solidFill>
                <a:ea typeface="Open Sans"/>
              </a:rPr>
              <a:t>●</a:t>
            </a:r>
            <a:r>
              <a:rPr lang="en-US" sz="3106">
                <a:solidFill>
                  <a:srgbClr val="FFFFFF"/>
                </a:solidFill>
                <a:latin typeface="Open Sans Bold"/>
              </a:rPr>
              <a:t>Performance Tuner</a:t>
            </a:r>
            <a:r>
              <a:rPr lang="en-US" sz="3106">
                <a:solidFill>
                  <a:srgbClr val="FFFFFF"/>
                </a:solidFill>
                <a:latin typeface="Open Sans"/>
              </a:rPr>
              <a:t>: He has optimized database performance through careful indexing and query optimization, ensuring that even complex match statistics and player data are retrieved without delay.</a:t>
            </a:r>
          </a:p>
          <a:p>
            <a:pPr>
              <a:lnSpc>
                <a:spcPts val="4348"/>
              </a:lnSpc>
            </a:pPr>
            <a:r>
              <a:rPr lang="en-US" sz="3106">
                <a:solidFill>
                  <a:srgbClr val="FFFFFF"/>
                </a:solidFill>
                <a:ea typeface="Open Sans"/>
              </a:rPr>
              <a:t>●</a:t>
            </a:r>
            <a:r>
              <a:rPr lang="en-US" sz="3106">
                <a:solidFill>
                  <a:srgbClr val="FFFFFF"/>
                </a:solidFill>
                <a:latin typeface="Open Sans Bold"/>
              </a:rPr>
              <a:t>Backup and Recovery Planner</a:t>
            </a:r>
            <a:r>
              <a:rPr lang="en-US" sz="3106">
                <a:solidFill>
                  <a:srgbClr val="FFFFFF"/>
                </a:solidFill>
                <a:latin typeface="Open Sans"/>
              </a:rPr>
              <a:t>: Understanding the value of our data, Manesh has implemented a comprehensive backup strategy that ensures we can quickly recover from any data loss event, keeping our platform's valuable data secure.</a:t>
            </a:r>
          </a:p>
          <a:p>
            <a:pPr>
              <a:lnSpc>
                <a:spcPts val="4348"/>
              </a:lnSpc>
            </a:pPr>
            <a:r>
              <a:rPr lang="en-US" sz="3106">
                <a:solidFill>
                  <a:srgbClr val="FFFFFF"/>
                </a:solidFill>
                <a:ea typeface="Open Sans"/>
              </a:rPr>
              <a:t>●</a:t>
            </a:r>
            <a:r>
              <a:rPr lang="en-US" sz="3106">
                <a:solidFill>
                  <a:srgbClr val="FFFFFF"/>
                </a:solidFill>
                <a:latin typeface="Open Sans Bold"/>
              </a:rPr>
              <a:t>Scalability Enforcer</a:t>
            </a:r>
            <a:r>
              <a:rPr lang="en-US" sz="3106">
                <a:solidFill>
                  <a:srgbClr val="FFFFFF"/>
                </a:solidFill>
                <a:latin typeface="Open Sans"/>
              </a:rPr>
              <a:t>: With foresight into our platform's growth, Manesh has designed a scalable database infrastructure that can handle an expanding user base and increasingly large data sets without performance degradation.</a:t>
            </a:r>
          </a:p>
          <a:p>
            <a:pPr>
              <a:lnSpc>
                <a:spcPts val="4348"/>
              </a:lnSpc>
            </a:pPr>
          </a:p>
          <a:p>
            <a:pPr>
              <a:lnSpc>
                <a:spcPts val="4348"/>
              </a:lnSpc>
            </a:pPr>
          </a:p>
          <a:p>
            <a:pPr>
              <a:lnSpc>
                <a:spcPts val="4348"/>
              </a:lnSpc>
            </a:pPr>
          </a:p>
        </p:txBody>
      </p:sp>
      <p:sp>
        <p:nvSpPr>
          <p:cNvPr name="Freeform 11" id="11"/>
          <p:cNvSpPr/>
          <p:nvPr/>
        </p:nvSpPr>
        <p:spPr>
          <a:xfrm flipH="false" flipV="false" rot="0">
            <a:off x="16987080" y="0"/>
            <a:ext cx="1300920" cy="1776256"/>
          </a:xfrm>
          <a:custGeom>
            <a:avLst/>
            <a:gdLst/>
            <a:ahLst/>
            <a:cxnLst/>
            <a:rect r="r" b="b" t="t" l="l"/>
            <a:pathLst>
              <a:path h="1776256" w="1300920">
                <a:moveTo>
                  <a:pt x="0" y="0"/>
                </a:moveTo>
                <a:lnTo>
                  <a:pt x="1300920" y="0"/>
                </a:lnTo>
                <a:lnTo>
                  <a:pt x="1300920" y="1776256"/>
                </a:lnTo>
                <a:lnTo>
                  <a:pt x="0" y="1776256"/>
                </a:lnTo>
                <a:lnTo>
                  <a:pt x="0" y="0"/>
                </a:lnTo>
                <a:close/>
              </a:path>
            </a:pathLst>
          </a:custGeom>
          <a:blipFill>
            <a:blip r:embed="rId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TextBox 2" id="2"/>
          <p:cNvSpPr txBox="true"/>
          <p:nvPr/>
        </p:nvSpPr>
        <p:spPr>
          <a:xfrm rot="0">
            <a:off x="3396514" y="633256"/>
            <a:ext cx="10523092" cy="1143000"/>
          </a:xfrm>
          <a:prstGeom prst="rect">
            <a:avLst/>
          </a:prstGeom>
        </p:spPr>
        <p:txBody>
          <a:bodyPr anchor="t" rtlCol="false" tIns="0" lIns="0" bIns="0" rIns="0">
            <a:spAutoFit/>
          </a:bodyPr>
          <a:lstStyle/>
          <a:p>
            <a:pPr algn="ctr">
              <a:lnSpc>
                <a:spcPts val="5039"/>
              </a:lnSpc>
            </a:pPr>
            <a:r>
              <a:rPr lang="en-US" sz="4199">
                <a:solidFill>
                  <a:srgbClr val="D90000"/>
                </a:solidFill>
                <a:latin typeface="Oswald Bold"/>
              </a:rPr>
              <a:t>DATABASE EFFORTS</a:t>
            </a:r>
          </a:p>
          <a:p>
            <a:pPr algn="ctr">
              <a:lnSpc>
                <a:spcPts val="4079"/>
              </a:lnSpc>
            </a:pPr>
          </a:p>
        </p:txBody>
      </p:sp>
      <p:sp>
        <p:nvSpPr>
          <p:cNvPr name="Freeform 3" id="3"/>
          <p:cNvSpPr/>
          <p:nvPr/>
        </p:nvSpPr>
        <p:spPr>
          <a:xfrm flipH="true" flipV="false" rot="0">
            <a:off x="1028700" y="857406"/>
            <a:ext cx="2537682" cy="342587"/>
          </a:xfrm>
          <a:custGeom>
            <a:avLst/>
            <a:gdLst/>
            <a:ahLst/>
            <a:cxnLst/>
            <a:rect r="r" b="b" t="t" l="l"/>
            <a:pathLst>
              <a:path h="342587" w="2537682">
                <a:moveTo>
                  <a:pt x="2537682" y="0"/>
                </a:moveTo>
                <a:lnTo>
                  <a:pt x="0" y="0"/>
                </a:lnTo>
                <a:lnTo>
                  <a:pt x="0" y="342588"/>
                </a:lnTo>
                <a:lnTo>
                  <a:pt x="2537682" y="342588"/>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721618" y="8915713"/>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5400000">
            <a:off x="14289843" y="-1235825"/>
            <a:ext cx="5653236" cy="4529051"/>
            <a:chOff x="0" y="0"/>
            <a:chExt cx="670016" cy="536779"/>
          </a:xfrm>
        </p:grpSpPr>
        <p:sp>
          <p:nvSpPr>
            <p:cNvPr name="Freeform 6" id="6"/>
            <p:cNvSpPr/>
            <p:nvPr/>
          </p:nvSpPr>
          <p:spPr>
            <a:xfrm flipH="false" flipV="false" rot="0">
              <a:off x="0" y="0"/>
              <a:ext cx="670016" cy="536779"/>
            </a:xfrm>
            <a:custGeom>
              <a:avLst/>
              <a:gdLst/>
              <a:ahLst/>
              <a:cxnLst/>
              <a:rect r="r" b="b" t="t" l="l"/>
              <a:pathLst>
                <a:path h="536779" w="670016">
                  <a:moveTo>
                    <a:pt x="466816" y="0"/>
                  </a:moveTo>
                  <a:lnTo>
                    <a:pt x="0" y="0"/>
                  </a:lnTo>
                  <a:lnTo>
                    <a:pt x="203200" y="536779"/>
                  </a:lnTo>
                  <a:lnTo>
                    <a:pt x="670016" y="536779"/>
                  </a:lnTo>
                  <a:lnTo>
                    <a:pt x="466816" y="0"/>
                  </a:lnTo>
                  <a:close/>
                </a:path>
              </a:pathLst>
            </a:custGeom>
            <a:solidFill>
              <a:srgbClr val="A60000"/>
            </a:solidFill>
          </p:spPr>
        </p:sp>
        <p:sp>
          <p:nvSpPr>
            <p:cNvPr name="TextBox 7" id="7"/>
            <p:cNvSpPr txBox="true"/>
            <p:nvPr/>
          </p:nvSpPr>
          <p:spPr>
            <a:xfrm>
              <a:off x="101600" y="-38100"/>
              <a:ext cx="466816" cy="57487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3919606" y="-631343"/>
            <a:ext cx="1864658" cy="2977498"/>
          </a:xfrm>
          <a:custGeom>
            <a:avLst/>
            <a:gdLst/>
            <a:ahLst/>
            <a:cxnLst/>
            <a:rect r="r" b="b" t="t" l="l"/>
            <a:pathLst>
              <a:path h="2977498" w="1864658">
                <a:moveTo>
                  <a:pt x="0" y="0"/>
                </a:moveTo>
                <a:lnTo>
                  <a:pt x="1864658" y="0"/>
                </a:lnTo>
                <a:lnTo>
                  <a:pt x="1864658" y="2977499"/>
                </a:lnTo>
                <a:lnTo>
                  <a:pt x="0" y="2977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0">
            <a:off x="1961621" y="7769551"/>
            <a:ext cx="1864658" cy="2977498"/>
          </a:xfrm>
          <a:custGeom>
            <a:avLst/>
            <a:gdLst/>
            <a:ahLst/>
            <a:cxnLst/>
            <a:rect r="r" b="b" t="t" l="l"/>
            <a:pathLst>
              <a:path h="2977498" w="1864658">
                <a:moveTo>
                  <a:pt x="0" y="2977498"/>
                </a:moveTo>
                <a:lnTo>
                  <a:pt x="1864659" y="2977498"/>
                </a:lnTo>
                <a:lnTo>
                  <a:pt x="1864659" y="0"/>
                </a:lnTo>
                <a:lnTo>
                  <a:pt x="0" y="0"/>
                </a:lnTo>
                <a:lnTo>
                  <a:pt x="0" y="2977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96749" y="1142844"/>
            <a:ext cx="16764495" cy="9207976"/>
          </a:xfrm>
          <a:prstGeom prst="rect">
            <a:avLst/>
          </a:prstGeom>
        </p:spPr>
        <p:txBody>
          <a:bodyPr anchor="t" rtlCol="false" tIns="0" lIns="0" bIns="0" rIns="0">
            <a:spAutoFit/>
          </a:bodyPr>
          <a:lstStyle/>
          <a:p>
            <a:pPr>
              <a:lnSpc>
                <a:spcPts val="4348"/>
              </a:lnSpc>
            </a:pPr>
          </a:p>
          <a:p>
            <a:pPr>
              <a:lnSpc>
                <a:spcPts val="4348"/>
              </a:lnSpc>
            </a:pPr>
            <a:r>
              <a:rPr lang="en-US" sz="3106">
                <a:solidFill>
                  <a:srgbClr val="D90000"/>
                </a:solidFill>
                <a:latin typeface="Open Sans Bold"/>
              </a:rPr>
              <a:t>Rumana</a:t>
            </a:r>
            <a:r>
              <a:rPr lang="en-US" sz="3106">
                <a:solidFill>
                  <a:srgbClr val="FFFFFF"/>
                </a:solidFill>
                <a:latin typeface="Open Sans Bold"/>
              </a:rPr>
              <a:t>:</a:t>
            </a:r>
          </a:p>
          <a:p>
            <a:pPr>
              <a:lnSpc>
                <a:spcPts val="4348"/>
              </a:lnSpc>
            </a:pPr>
            <a:r>
              <a:rPr lang="en-US" sz="3106">
                <a:solidFill>
                  <a:srgbClr val="FFFFFF"/>
                </a:solidFill>
                <a:ea typeface="Open Sans"/>
              </a:rPr>
              <a:t>● </a:t>
            </a:r>
            <a:r>
              <a:rPr lang="en-US" sz="3106">
                <a:solidFill>
                  <a:srgbClr val="FFFFFF"/>
                </a:solidFill>
                <a:latin typeface="Open Sans Bold"/>
              </a:rPr>
              <a:t>Security Strategist</a:t>
            </a:r>
            <a:r>
              <a:rPr lang="en-US" sz="3106">
                <a:solidFill>
                  <a:srgbClr val="FFFFFF"/>
                </a:solidFill>
                <a:latin typeface="Open Sans"/>
              </a:rPr>
              <a:t>: Rumana has taken the lead in fortifying our database against external and internal threats, implementing layers of security measures including encryption, access controls, and auditing to protect sensitive user and operational data.</a:t>
            </a:r>
          </a:p>
          <a:p>
            <a:pPr>
              <a:lnSpc>
                <a:spcPts val="4348"/>
              </a:lnSpc>
            </a:pPr>
            <a:r>
              <a:rPr lang="en-US" sz="3106">
                <a:solidFill>
                  <a:srgbClr val="FFFFFF"/>
                </a:solidFill>
                <a:ea typeface="Open Sans"/>
              </a:rPr>
              <a:t>● </a:t>
            </a:r>
            <a:r>
              <a:rPr lang="en-US" sz="3106">
                <a:solidFill>
                  <a:srgbClr val="FFFFFF"/>
                </a:solidFill>
                <a:latin typeface="Open Sans Bold"/>
              </a:rPr>
              <a:t>Data Accessibility Specialist</a:t>
            </a:r>
            <a:r>
              <a:rPr lang="en-US" sz="3106">
                <a:solidFill>
                  <a:srgbClr val="FFFFFF"/>
                </a:solidFill>
                <a:latin typeface="Open Sans"/>
              </a:rPr>
              <a:t>: She has streamlined data access patterns to facilitate quick and efficient data retrieval, which enhances user experience by providing instantaneous access to schedules, player stats, and match outcomes.</a:t>
            </a:r>
          </a:p>
          <a:p>
            <a:pPr>
              <a:lnSpc>
                <a:spcPts val="4348"/>
              </a:lnSpc>
            </a:pPr>
            <a:r>
              <a:rPr lang="en-US" sz="3106">
                <a:solidFill>
                  <a:srgbClr val="FFFFFF"/>
                </a:solidFill>
                <a:ea typeface="Open Sans"/>
              </a:rPr>
              <a:t>● </a:t>
            </a:r>
            <a:r>
              <a:rPr lang="en-US" sz="3106">
                <a:solidFill>
                  <a:srgbClr val="FFFFFF"/>
                </a:solidFill>
                <a:latin typeface="Open Sans Bold"/>
              </a:rPr>
              <a:t>Disaster Recovery Expert</a:t>
            </a:r>
            <a:r>
              <a:rPr lang="en-US" sz="3106">
                <a:solidFill>
                  <a:srgbClr val="FFFFFF"/>
                </a:solidFill>
                <a:latin typeface="Open Sans"/>
              </a:rPr>
              <a:t>: Rumana has set up robust disaster recovery systems that ensure our platform can withstand and swiftly recover from any disruptions, keeping our service available and reliable at all times.</a:t>
            </a:r>
          </a:p>
          <a:p>
            <a:pPr>
              <a:lnSpc>
                <a:spcPts val="4348"/>
              </a:lnSpc>
            </a:pPr>
            <a:r>
              <a:rPr lang="en-US" sz="3106">
                <a:solidFill>
                  <a:srgbClr val="FFFFFF"/>
                </a:solidFill>
                <a:ea typeface="Open Sans"/>
              </a:rPr>
              <a:t>● </a:t>
            </a:r>
            <a:r>
              <a:rPr lang="en-US" sz="3106">
                <a:solidFill>
                  <a:srgbClr val="FFFFFF"/>
                </a:solidFill>
                <a:latin typeface="Open Sans Bold"/>
              </a:rPr>
              <a:t>Data Policy Advocate</a:t>
            </a:r>
            <a:r>
              <a:rPr lang="en-US" sz="3106">
                <a:solidFill>
                  <a:srgbClr val="FFFFFF"/>
                </a:solidFill>
                <a:latin typeface="Open Sans"/>
              </a:rPr>
              <a:t>: She promotes best practices in data handling and storage, ensuring compliance with legal standards and data protection laws, thus preserving the trust of our users and stakeholders in our soccer management system.</a:t>
            </a:r>
          </a:p>
          <a:p>
            <a:pPr>
              <a:lnSpc>
                <a:spcPts val="4348"/>
              </a:lnSpc>
            </a:pPr>
          </a:p>
          <a:p>
            <a:pPr>
              <a:lnSpc>
                <a:spcPts val="4348"/>
              </a:lnSpc>
            </a:pPr>
          </a:p>
          <a:p>
            <a:pPr>
              <a:lnSpc>
                <a:spcPts val="4348"/>
              </a:lnSpc>
            </a:pPr>
          </a:p>
        </p:txBody>
      </p:sp>
      <p:sp>
        <p:nvSpPr>
          <p:cNvPr name="Freeform 11" id="11"/>
          <p:cNvSpPr/>
          <p:nvPr/>
        </p:nvSpPr>
        <p:spPr>
          <a:xfrm flipH="false" flipV="false" rot="0">
            <a:off x="17004128" y="-19083"/>
            <a:ext cx="1283872" cy="1752980"/>
          </a:xfrm>
          <a:custGeom>
            <a:avLst/>
            <a:gdLst/>
            <a:ahLst/>
            <a:cxnLst/>
            <a:rect r="r" b="b" t="t" l="l"/>
            <a:pathLst>
              <a:path h="1752980" w="1283872">
                <a:moveTo>
                  <a:pt x="0" y="0"/>
                </a:moveTo>
                <a:lnTo>
                  <a:pt x="1283872" y="0"/>
                </a:lnTo>
                <a:lnTo>
                  <a:pt x="1283872" y="1752979"/>
                </a:lnTo>
                <a:lnTo>
                  <a:pt x="0" y="1752979"/>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1306528">
            <a:off x="-2019544" y="3475182"/>
            <a:ext cx="23135444" cy="4391371"/>
            <a:chOff x="0" y="0"/>
            <a:chExt cx="6093286" cy="1156575"/>
          </a:xfrm>
        </p:grpSpPr>
        <p:sp>
          <p:nvSpPr>
            <p:cNvPr name="Freeform 3" id="3"/>
            <p:cNvSpPr/>
            <p:nvPr/>
          </p:nvSpPr>
          <p:spPr>
            <a:xfrm flipH="false" flipV="false" rot="0">
              <a:off x="0" y="0"/>
              <a:ext cx="6093286" cy="1156575"/>
            </a:xfrm>
            <a:custGeom>
              <a:avLst/>
              <a:gdLst/>
              <a:ahLst/>
              <a:cxnLst/>
              <a:rect r="r" b="b" t="t" l="l"/>
              <a:pathLst>
                <a:path h="1156575" w="6093286">
                  <a:moveTo>
                    <a:pt x="0" y="0"/>
                  </a:moveTo>
                  <a:lnTo>
                    <a:pt x="6093286" y="0"/>
                  </a:lnTo>
                  <a:lnTo>
                    <a:pt x="6093286" y="1156575"/>
                  </a:lnTo>
                  <a:lnTo>
                    <a:pt x="0" y="1156575"/>
                  </a:lnTo>
                  <a:close/>
                </a:path>
              </a:pathLst>
            </a:custGeom>
            <a:solidFill>
              <a:srgbClr val="A60000"/>
            </a:solidFill>
          </p:spPr>
        </p:sp>
        <p:sp>
          <p:nvSpPr>
            <p:cNvPr name="TextBox 4" id="4"/>
            <p:cNvSpPr txBox="true"/>
            <p:nvPr/>
          </p:nvSpPr>
          <p:spPr>
            <a:xfrm>
              <a:off x="0" y="-38100"/>
              <a:ext cx="6093286" cy="119467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1028700"/>
            <a:ext cx="8519478" cy="2464513"/>
          </a:xfrm>
          <a:prstGeom prst="rect">
            <a:avLst/>
          </a:prstGeom>
        </p:spPr>
        <p:txBody>
          <a:bodyPr anchor="t" rtlCol="false" tIns="0" lIns="0" bIns="0" rIns="0">
            <a:spAutoFit/>
          </a:bodyPr>
          <a:lstStyle/>
          <a:p>
            <a:pPr>
              <a:lnSpc>
                <a:spcPts val="9750"/>
              </a:lnSpc>
            </a:pPr>
            <a:r>
              <a:rPr lang="en-US" sz="8125">
                <a:solidFill>
                  <a:srgbClr val="D90000"/>
                </a:solidFill>
                <a:latin typeface="Oswald Bold"/>
              </a:rPr>
              <a:t>APPLICATION URL</a:t>
            </a:r>
          </a:p>
          <a:p>
            <a:pPr>
              <a:lnSpc>
                <a:spcPts val="9750"/>
              </a:lnSpc>
            </a:pPr>
          </a:p>
        </p:txBody>
      </p:sp>
      <p:sp>
        <p:nvSpPr>
          <p:cNvPr name="Freeform 6" id="6"/>
          <p:cNvSpPr/>
          <p:nvPr/>
        </p:nvSpPr>
        <p:spPr>
          <a:xfrm flipH="false" flipV="false" rot="4101773">
            <a:off x="12396185" y="-1565069"/>
            <a:ext cx="1815143" cy="2898431"/>
          </a:xfrm>
          <a:custGeom>
            <a:avLst/>
            <a:gdLst/>
            <a:ahLst/>
            <a:cxnLst/>
            <a:rect r="r" b="b" t="t" l="l"/>
            <a:pathLst>
              <a:path h="2898431" w="1815143">
                <a:moveTo>
                  <a:pt x="0" y="0"/>
                </a:moveTo>
                <a:lnTo>
                  <a:pt x="1815142" y="0"/>
                </a:lnTo>
                <a:lnTo>
                  <a:pt x="1815142" y="2898431"/>
                </a:lnTo>
                <a:lnTo>
                  <a:pt x="0" y="28984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6774338">
            <a:off x="4668170" y="9151883"/>
            <a:ext cx="1815143" cy="2898431"/>
          </a:xfrm>
          <a:custGeom>
            <a:avLst/>
            <a:gdLst/>
            <a:ahLst/>
            <a:cxnLst/>
            <a:rect r="r" b="b" t="t" l="l"/>
            <a:pathLst>
              <a:path h="2898431" w="1815143">
                <a:moveTo>
                  <a:pt x="0" y="0"/>
                </a:moveTo>
                <a:lnTo>
                  <a:pt x="1815143" y="0"/>
                </a:lnTo>
                <a:lnTo>
                  <a:pt x="1815143" y="2898432"/>
                </a:lnTo>
                <a:lnTo>
                  <a:pt x="0" y="2898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6691767">
            <a:off x="614991" y="3941853"/>
            <a:ext cx="2053944" cy="5120625"/>
          </a:xfrm>
          <a:custGeom>
            <a:avLst/>
            <a:gdLst/>
            <a:ahLst/>
            <a:cxnLst/>
            <a:rect r="r" b="b" t="t" l="l"/>
            <a:pathLst>
              <a:path h="5120625" w="2053944">
                <a:moveTo>
                  <a:pt x="0" y="0"/>
                </a:moveTo>
                <a:lnTo>
                  <a:pt x="2053944" y="0"/>
                </a:lnTo>
                <a:lnTo>
                  <a:pt x="2053944" y="5120625"/>
                </a:lnTo>
                <a:lnTo>
                  <a:pt x="0" y="5120625"/>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9" id="9"/>
          <p:cNvSpPr/>
          <p:nvPr/>
        </p:nvSpPr>
        <p:spPr>
          <a:xfrm flipH="false" flipV="false" rot="4162154">
            <a:off x="15877424" y="2402442"/>
            <a:ext cx="2053944" cy="5120625"/>
          </a:xfrm>
          <a:custGeom>
            <a:avLst/>
            <a:gdLst/>
            <a:ahLst/>
            <a:cxnLst/>
            <a:rect r="r" b="b" t="t" l="l"/>
            <a:pathLst>
              <a:path h="5120625" w="2053944">
                <a:moveTo>
                  <a:pt x="0" y="0"/>
                </a:moveTo>
                <a:lnTo>
                  <a:pt x="2053944" y="0"/>
                </a:lnTo>
                <a:lnTo>
                  <a:pt x="2053944" y="5120625"/>
                </a:lnTo>
                <a:lnTo>
                  <a:pt x="0" y="5120625"/>
                </a:lnTo>
                <a:lnTo>
                  <a:pt x="0" y="0"/>
                </a:lnTo>
                <a:close/>
              </a:path>
            </a:pathLst>
          </a:custGeom>
          <a:blipFill>
            <a:blip r:embed="rId4">
              <a:extLst>
                <a:ext uri="{96DAC541-7B7A-43D3-8B79-37D633B846F1}">
                  <asvg:svgBlip xmlns:asvg="http://schemas.microsoft.com/office/drawing/2016/SVG/main" r:embed="rId5"/>
                </a:ext>
              </a:extLst>
            </a:blip>
            <a:stretch>
              <a:fillRect l="-283670" t="0" r="-122536" b="0"/>
            </a:stretch>
          </a:blipFill>
        </p:spPr>
      </p:sp>
      <p:sp>
        <p:nvSpPr>
          <p:cNvPr name="Freeform 10" id="10"/>
          <p:cNvSpPr/>
          <p:nvPr/>
        </p:nvSpPr>
        <p:spPr>
          <a:xfrm flipH="true" flipV="false" rot="0">
            <a:off x="1028700" y="2928237"/>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0">
            <a:off x="14721618" y="9029743"/>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788894" y="4335508"/>
            <a:ext cx="1254493" cy="1254493"/>
          </a:xfrm>
          <a:custGeom>
            <a:avLst/>
            <a:gdLst/>
            <a:ahLst/>
            <a:cxnLst/>
            <a:rect r="r" b="b" t="t" l="l"/>
            <a:pathLst>
              <a:path h="1254493" w="1254493">
                <a:moveTo>
                  <a:pt x="0" y="0"/>
                </a:moveTo>
                <a:lnTo>
                  <a:pt x="1254493" y="0"/>
                </a:lnTo>
                <a:lnTo>
                  <a:pt x="1254493" y="1254493"/>
                </a:lnTo>
                <a:lnTo>
                  <a:pt x="0" y="12544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2454423" y="4335508"/>
            <a:ext cx="15522053" cy="933450"/>
          </a:xfrm>
          <a:prstGeom prst="rect">
            <a:avLst/>
          </a:prstGeom>
        </p:spPr>
        <p:txBody>
          <a:bodyPr anchor="t" rtlCol="false" tIns="0" lIns="0" bIns="0" rIns="0">
            <a:spAutoFit/>
          </a:bodyPr>
          <a:lstStyle/>
          <a:p>
            <a:pPr>
              <a:lnSpc>
                <a:spcPts val="7350"/>
              </a:lnSpc>
            </a:pPr>
            <a:r>
              <a:rPr lang="en-US" sz="6125" u="sng">
                <a:solidFill>
                  <a:srgbClr val="FFFFFF"/>
                </a:solidFill>
                <a:latin typeface="Oswald Bold"/>
                <a:hlinkClick r:id="rId10" tooltip="https://soccer-club-zz2k.onrender.com"/>
              </a:rPr>
              <a:t>HTTPS://SOCCER-CLUB-ZZ2K.ONRENDER.COM/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true" flipV="false" rot="0">
            <a:off x="1028700" y="857406"/>
            <a:ext cx="2537682" cy="342587"/>
          </a:xfrm>
          <a:custGeom>
            <a:avLst/>
            <a:gdLst/>
            <a:ahLst/>
            <a:cxnLst/>
            <a:rect r="r" b="b" t="t" l="l"/>
            <a:pathLst>
              <a:path h="342587" w="2537682">
                <a:moveTo>
                  <a:pt x="2537682" y="0"/>
                </a:moveTo>
                <a:lnTo>
                  <a:pt x="0" y="0"/>
                </a:lnTo>
                <a:lnTo>
                  <a:pt x="0" y="342588"/>
                </a:lnTo>
                <a:lnTo>
                  <a:pt x="2537682" y="342588"/>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721618" y="8915713"/>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4289843" y="-1235825"/>
            <a:ext cx="5653236" cy="4529051"/>
            <a:chOff x="0" y="0"/>
            <a:chExt cx="670016" cy="536779"/>
          </a:xfrm>
        </p:grpSpPr>
        <p:sp>
          <p:nvSpPr>
            <p:cNvPr name="Freeform 5" id="5"/>
            <p:cNvSpPr/>
            <p:nvPr/>
          </p:nvSpPr>
          <p:spPr>
            <a:xfrm flipH="false" flipV="false" rot="0">
              <a:off x="0" y="0"/>
              <a:ext cx="670016" cy="536779"/>
            </a:xfrm>
            <a:custGeom>
              <a:avLst/>
              <a:gdLst/>
              <a:ahLst/>
              <a:cxnLst/>
              <a:rect r="r" b="b" t="t" l="l"/>
              <a:pathLst>
                <a:path h="536779" w="670016">
                  <a:moveTo>
                    <a:pt x="466816" y="0"/>
                  </a:moveTo>
                  <a:lnTo>
                    <a:pt x="0" y="0"/>
                  </a:lnTo>
                  <a:lnTo>
                    <a:pt x="203200" y="536779"/>
                  </a:lnTo>
                  <a:lnTo>
                    <a:pt x="670016" y="536779"/>
                  </a:lnTo>
                  <a:lnTo>
                    <a:pt x="466816" y="0"/>
                  </a:lnTo>
                  <a:close/>
                </a:path>
              </a:pathLst>
            </a:custGeom>
            <a:solidFill>
              <a:srgbClr val="A60000"/>
            </a:solidFill>
          </p:spPr>
        </p:sp>
        <p:sp>
          <p:nvSpPr>
            <p:cNvPr name="TextBox 6" id="6"/>
            <p:cNvSpPr txBox="true"/>
            <p:nvPr/>
          </p:nvSpPr>
          <p:spPr>
            <a:xfrm>
              <a:off x="101600" y="-38100"/>
              <a:ext cx="466816" cy="57487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2197193" y="6993775"/>
            <a:ext cx="5653236" cy="4529051"/>
            <a:chOff x="0" y="0"/>
            <a:chExt cx="670016" cy="536779"/>
          </a:xfrm>
        </p:grpSpPr>
        <p:sp>
          <p:nvSpPr>
            <p:cNvPr name="Freeform 8" id="8"/>
            <p:cNvSpPr/>
            <p:nvPr/>
          </p:nvSpPr>
          <p:spPr>
            <a:xfrm flipH="false" flipV="false" rot="0">
              <a:off x="0" y="0"/>
              <a:ext cx="670016" cy="536779"/>
            </a:xfrm>
            <a:custGeom>
              <a:avLst/>
              <a:gdLst/>
              <a:ahLst/>
              <a:cxnLst/>
              <a:rect r="r" b="b" t="t" l="l"/>
              <a:pathLst>
                <a:path h="536779" w="670016">
                  <a:moveTo>
                    <a:pt x="466816" y="0"/>
                  </a:moveTo>
                  <a:lnTo>
                    <a:pt x="0" y="0"/>
                  </a:lnTo>
                  <a:lnTo>
                    <a:pt x="203200" y="536779"/>
                  </a:lnTo>
                  <a:lnTo>
                    <a:pt x="670016" y="536779"/>
                  </a:lnTo>
                  <a:lnTo>
                    <a:pt x="466816" y="0"/>
                  </a:lnTo>
                  <a:close/>
                </a:path>
              </a:pathLst>
            </a:custGeom>
            <a:solidFill>
              <a:srgbClr val="A60000"/>
            </a:solidFill>
          </p:spPr>
        </p:sp>
        <p:sp>
          <p:nvSpPr>
            <p:cNvPr name="TextBox 9" id="9"/>
            <p:cNvSpPr txBox="true"/>
            <p:nvPr/>
          </p:nvSpPr>
          <p:spPr>
            <a:xfrm>
              <a:off x="101600" y="-38100"/>
              <a:ext cx="466816" cy="574879"/>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3919606" y="-631343"/>
            <a:ext cx="1864658" cy="2977498"/>
          </a:xfrm>
          <a:custGeom>
            <a:avLst/>
            <a:gdLst/>
            <a:ahLst/>
            <a:cxnLst/>
            <a:rect r="r" b="b" t="t" l="l"/>
            <a:pathLst>
              <a:path h="2977498" w="1864658">
                <a:moveTo>
                  <a:pt x="0" y="0"/>
                </a:moveTo>
                <a:lnTo>
                  <a:pt x="1864658" y="0"/>
                </a:lnTo>
                <a:lnTo>
                  <a:pt x="1864658" y="2977499"/>
                </a:lnTo>
                <a:lnTo>
                  <a:pt x="0" y="2977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true" rot="0">
            <a:off x="1961621" y="7769551"/>
            <a:ext cx="1864658" cy="2977498"/>
          </a:xfrm>
          <a:custGeom>
            <a:avLst/>
            <a:gdLst/>
            <a:ahLst/>
            <a:cxnLst/>
            <a:rect r="r" b="b" t="t" l="l"/>
            <a:pathLst>
              <a:path h="2977498" w="1864658">
                <a:moveTo>
                  <a:pt x="0" y="2977498"/>
                </a:moveTo>
                <a:lnTo>
                  <a:pt x="1864659" y="2977498"/>
                </a:lnTo>
                <a:lnTo>
                  <a:pt x="1864659" y="0"/>
                </a:lnTo>
                <a:lnTo>
                  <a:pt x="0" y="0"/>
                </a:lnTo>
                <a:lnTo>
                  <a:pt x="0" y="297749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592691" y="2804613"/>
            <a:ext cx="10560503" cy="5542805"/>
          </a:xfrm>
          <a:custGeom>
            <a:avLst/>
            <a:gdLst/>
            <a:ahLst/>
            <a:cxnLst/>
            <a:rect r="r" b="b" t="t" l="l"/>
            <a:pathLst>
              <a:path h="5542805" w="10560503">
                <a:moveTo>
                  <a:pt x="0" y="0"/>
                </a:moveTo>
                <a:lnTo>
                  <a:pt x="10560503" y="0"/>
                </a:lnTo>
                <a:lnTo>
                  <a:pt x="10560503" y="5542805"/>
                </a:lnTo>
                <a:lnTo>
                  <a:pt x="0" y="5542805"/>
                </a:lnTo>
                <a:lnTo>
                  <a:pt x="0" y="0"/>
                </a:lnTo>
                <a:close/>
              </a:path>
            </a:pathLst>
          </a:custGeom>
          <a:blipFill>
            <a:blip r:embed="rId6"/>
            <a:stretch>
              <a:fillRect l="0" t="0" r="0" b="0"/>
            </a:stretch>
          </a:blipFill>
        </p:spPr>
      </p:sp>
      <p:sp>
        <p:nvSpPr>
          <p:cNvPr name="Freeform 13" id="13"/>
          <p:cNvSpPr/>
          <p:nvPr/>
        </p:nvSpPr>
        <p:spPr>
          <a:xfrm flipH="false" flipV="false" rot="0">
            <a:off x="0" y="8153696"/>
            <a:ext cx="1618012" cy="2209208"/>
          </a:xfrm>
          <a:custGeom>
            <a:avLst/>
            <a:gdLst/>
            <a:ahLst/>
            <a:cxnLst/>
            <a:rect r="r" b="b" t="t" l="l"/>
            <a:pathLst>
              <a:path h="2209208" w="1618012">
                <a:moveTo>
                  <a:pt x="0" y="0"/>
                </a:moveTo>
                <a:lnTo>
                  <a:pt x="1618012" y="0"/>
                </a:lnTo>
                <a:lnTo>
                  <a:pt x="1618012" y="2209208"/>
                </a:lnTo>
                <a:lnTo>
                  <a:pt x="0" y="2209208"/>
                </a:lnTo>
                <a:lnTo>
                  <a:pt x="0" y="0"/>
                </a:lnTo>
                <a:close/>
              </a:path>
            </a:pathLst>
          </a:custGeom>
          <a:blipFill>
            <a:blip r:embed="rId7"/>
            <a:stretch>
              <a:fillRect l="0" t="0" r="0" b="0"/>
            </a:stretch>
          </a:blipFill>
        </p:spPr>
      </p:sp>
      <p:sp>
        <p:nvSpPr>
          <p:cNvPr name="TextBox 14" id="14"/>
          <p:cNvSpPr txBox="true"/>
          <p:nvPr/>
        </p:nvSpPr>
        <p:spPr>
          <a:xfrm rot="0">
            <a:off x="4445154" y="774531"/>
            <a:ext cx="8595681" cy="1571625"/>
          </a:xfrm>
          <a:prstGeom prst="rect">
            <a:avLst/>
          </a:prstGeom>
        </p:spPr>
        <p:txBody>
          <a:bodyPr anchor="t" rtlCol="false" tIns="0" lIns="0" bIns="0" rIns="0">
            <a:spAutoFit/>
          </a:bodyPr>
          <a:lstStyle/>
          <a:p>
            <a:pPr algn="ctr">
              <a:lnSpc>
                <a:spcPts val="12359"/>
              </a:lnSpc>
            </a:pPr>
            <a:r>
              <a:rPr lang="en-US" sz="10299">
                <a:solidFill>
                  <a:srgbClr val="D90000"/>
                </a:solidFill>
                <a:latin typeface="Oswald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0">
            <a:off x="1288447" y="1367867"/>
            <a:ext cx="15711106" cy="7776252"/>
            <a:chOff x="0" y="0"/>
            <a:chExt cx="3349609" cy="1657898"/>
          </a:xfrm>
        </p:grpSpPr>
        <p:sp>
          <p:nvSpPr>
            <p:cNvPr name="Freeform 3" id="3"/>
            <p:cNvSpPr/>
            <p:nvPr/>
          </p:nvSpPr>
          <p:spPr>
            <a:xfrm flipH="false" flipV="false" rot="0">
              <a:off x="0" y="0"/>
              <a:ext cx="3349609" cy="1657898"/>
            </a:xfrm>
            <a:custGeom>
              <a:avLst/>
              <a:gdLst/>
              <a:ahLst/>
              <a:cxnLst/>
              <a:rect r="r" b="b" t="t" l="l"/>
              <a:pathLst>
                <a:path h="1657898" w="3349609">
                  <a:moveTo>
                    <a:pt x="0" y="0"/>
                  </a:moveTo>
                  <a:lnTo>
                    <a:pt x="3349609" y="0"/>
                  </a:lnTo>
                  <a:lnTo>
                    <a:pt x="3349609" y="1657898"/>
                  </a:lnTo>
                  <a:lnTo>
                    <a:pt x="0" y="1657898"/>
                  </a:lnTo>
                  <a:close/>
                </a:path>
              </a:pathLst>
            </a:custGeom>
            <a:solidFill>
              <a:srgbClr val="A60000"/>
            </a:solidFill>
          </p:spPr>
        </p:sp>
        <p:sp>
          <p:nvSpPr>
            <p:cNvPr name="TextBox 4" id="4"/>
            <p:cNvSpPr txBox="true"/>
            <p:nvPr/>
          </p:nvSpPr>
          <p:spPr>
            <a:xfrm>
              <a:off x="0" y="-38100"/>
              <a:ext cx="3349609" cy="169599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695665" y="1966771"/>
            <a:ext cx="7982094" cy="1392273"/>
          </a:xfrm>
          <a:prstGeom prst="rect">
            <a:avLst/>
          </a:prstGeom>
        </p:spPr>
        <p:txBody>
          <a:bodyPr anchor="t" rtlCol="false" tIns="0" lIns="0" bIns="0" rIns="0">
            <a:spAutoFit/>
          </a:bodyPr>
          <a:lstStyle/>
          <a:p>
            <a:pPr algn="ctr">
              <a:lnSpc>
                <a:spcPts val="5540"/>
              </a:lnSpc>
            </a:pPr>
            <a:r>
              <a:rPr lang="en-US" sz="4617">
                <a:solidFill>
                  <a:srgbClr val="FFFFFF"/>
                </a:solidFill>
                <a:latin typeface="Oswald Bold"/>
              </a:rPr>
              <a:t>OBJECTIVE</a:t>
            </a:r>
          </a:p>
          <a:p>
            <a:pPr algn="ctr">
              <a:lnSpc>
                <a:spcPts val="5540"/>
              </a:lnSpc>
            </a:pPr>
          </a:p>
        </p:txBody>
      </p:sp>
      <p:sp>
        <p:nvSpPr>
          <p:cNvPr name="TextBox 6" id="6"/>
          <p:cNvSpPr txBox="true"/>
          <p:nvPr/>
        </p:nvSpPr>
        <p:spPr>
          <a:xfrm rot="0">
            <a:off x="1717584" y="2872068"/>
            <a:ext cx="14850485" cy="5703114"/>
          </a:xfrm>
          <a:prstGeom prst="rect">
            <a:avLst/>
          </a:prstGeom>
        </p:spPr>
        <p:txBody>
          <a:bodyPr anchor="t" rtlCol="false" tIns="0" lIns="0" bIns="0" rIns="0">
            <a:spAutoFit/>
          </a:bodyPr>
          <a:lstStyle/>
          <a:p>
            <a:pPr>
              <a:lnSpc>
                <a:spcPts val="3805"/>
              </a:lnSpc>
            </a:pPr>
            <a:r>
              <a:rPr lang="en-US" sz="2717">
                <a:solidFill>
                  <a:srgbClr val="FFFFFF"/>
                </a:solidFill>
                <a:latin typeface="Open Sans"/>
              </a:rPr>
              <a:t>In designing the database for the soccer system, a key objective is to fully exploit MongoDB's flexible, schema-less nature to accommodate ongoing changes and additions to the system without major disruptions. </a:t>
            </a:r>
          </a:p>
          <a:p>
            <a:pPr>
              <a:lnSpc>
                <a:spcPts val="3805"/>
              </a:lnSpc>
            </a:pPr>
            <a:r>
              <a:rPr lang="en-US" sz="2717">
                <a:solidFill>
                  <a:srgbClr val="FFFFFF"/>
                </a:solidFill>
                <a:latin typeface="Open Sans"/>
              </a:rPr>
              <a:t>This involves creating dynamic and adaptable data models for various entities such as Players, Teams, and Match Schedules, ensuring that new fields and statistics can be easily integrated as the application's needs evolve. Additionally, leveraging MongoDB's powerful aggregation framework and robust indexing capabilities will be crucial. </a:t>
            </a:r>
          </a:p>
          <a:p>
            <a:pPr>
              <a:lnSpc>
                <a:spcPts val="3805"/>
              </a:lnSpc>
            </a:pPr>
            <a:r>
              <a:rPr lang="en-US" sz="2717">
                <a:solidFill>
                  <a:srgbClr val="FFFFFF"/>
                </a:solidFill>
                <a:latin typeface="Open Sans"/>
              </a:rPr>
              <a:t>These features will enable complex, efficient queries that support detailed performance analysis, match outcome summarization, and tailored scheduling, all while maintaining high performance and scalability as the system grows. This approach not only facilitates immediate operational needs but also ensures the database architecture remains robust and responsive to future expansions and enhancements.</a:t>
            </a:r>
          </a:p>
        </p:txBody>
      </p:sp>
      <p:sp>
        <p:nvSpPr>
          <p:cNvPr name="Freeform 7" id="7"/>
          <p:cNvSpPr/>
          <p:nvPr/>
        </p:nvSpPr>
        <p:spPr>
          <a:xfrm flipH="false" flipV="false" rot="0">
            <a:off x="0" y="-1028700"/>
            <a:ext cx="2576893" cy="4114800"/>
          </a:xfrm>
          <a:custGeom>
            <a:avLst/>
            <a:gdLst/>
            <a:ahLst/>
            <a:cxnLst/>
            <a:rect r="r" b="b" t="t" l="l"/>
            <a:pathLst>
              <a:path h="4114800" w="2576893">
                <a:moveTo>
                  <a:pt x="0" y="0"/>
                </a:moveTo>
                <a:lnTo>
                  <a:pt x="2576893" y="0"/>
                </a:lnTo>
                <a:lnTo>
                  <a:pt x="257689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5711106" y="7200900"/>
            <a:ext cx="2576893" cy="4114800"/>
          </a:xfrm>
          <a:custGeom>
            <a:avLst/>
            <a:gdLst/>
            <a:ahLst/>
            <a:cxnLst/>
            <a:rect r="r" b="b" t="t" l="l"/>
            <a:pathLst>
              <a:path h="4114800" w="2576893">
                <a:moveTo>
                  <a:pt x="0" y="4114800"/>
                </a:moveTo>
                <a:lnTo>
                  <a:pt x="2576894" y="4114800"/>
                </a:lnTo>
                <a:lnTo>
                  <a:pt x="257689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false" rot="0">
            <a:off x="14030387" y="857406"/>
            <a:ext cx="2537682" cy="342587"/>
          </a:xfrm>
          <a:custGeom>
            <a:avLst/>
            <a:gdLst/>
            <a:ahLst/>
            <a:cxnLst/>
            <a:rect r="r" b="b" t="t" l="l"/>
            <a:pathLst>
              <a:path h="342587" w="2537682">
                <a:moveTo>
                  <a:pt x="2537682" y="0"/>
                </a:moveTo>
                <a:lnTo>
                  <a:pt x="0" y="0"/>
                </a:lnTo>
                <a:lnTo>
                  <a:pt x="0" y="342588"/>
                </a:lnTo>
                <a:lnTo>
                  <a:pt x="2537682" y="342588"/>
                </a:lnTo>
                <a:lnTo>
                  <a:pt x="253768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2576893" cy="4114800"/>
          </a:xfrm>
          <a:custGeom>
            <a:avLst/>
            <a:gdLst/>
            <a:ahLst/>
            <a:cxnLst/>
            <a:rect r="r" b="b" t="t" l="l"/>
            <a:pathLst>
              <a:path h="4114800" w="2576893">
                <a:moveTo>
                  <a:pt x="0" y="0"/>
                </a:moveTo>
                <a:lnTo>
                  <a:pt x="2576893" y="0"/>
                </a:lnTo>
                <a:lnTo>
                  <a:pt x="257689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5711106" y="7200900"/>
            <a:ext cx="2576893" cy="4114800"/>
          </a:xfrm>
          <a:custGeom>
            <a:avLst/>
            <a:gdLst/>
            <a:ahLst/>
            <a:cxnLst/>
            <a:rect r="r" b="b" t="t" l="l"/>
            <a:pathLst>
              <a:path h="4114800" w="2576893">
                <a:moveTo>
                  <a:pt x="0" y="4114800"/>
                </a:moveTo>
                <a:lnTo>
                  <a:pt x="2576894" y="4114800"/>
                </a:lnTo>
                <a:lnTo>
                  <a:pt x="257689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030387" y="857406"/>
            <a:ext cx="2537682" cy="342587"/>
          </a:xfrm>
          <a:custGeom>
            <a:avLst/>
            <a:gdLst/>
            <a:ahLst/>
            <a:cxnLst/>
            <a:rect r="r" b="b" t="t" l="l"/>
            <a:pathLst>
              <a:path h="342587" w="2537682">
                <a:moveTo>
                  <a:pt x="2537682" y="0"/>
                </a:moveTo>
                <a:lnTo>
                  <a:pt x="0" y="0"/>
                </a:lnTo>
                <a:lnTo>
                  <a:pt x="0" y="342588"/>
                </a:lnTo>
                <a:lnTo>
                  <a:pt x="2537682" y="342588"/>
                </a:lnTo>
                <a:lnTo>
                  <a:pt x="253768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06671" y="1028700"/>
            <a:ext cx="8728553" cy="9107846"/>
          </a:xfrm>
          <a:custGeom>
            <a:avLst/>
            <a:gdLst/>
            <a:ahLst/>
            <a:cxnLst/>
            <a:rect r="r" b="b" t="t" l="l"/>
            <a:pathLst>
              <a:path h="9107846" w="8728553">
                <a:moveTo>
                  <a:pt x="0" y="0"/>
                </a:moveTo>
                <a:lnTo>
                  <a:pt x="8728554" y="0"/>
                </a:lnTo>
                <a:lnTo>
                  <a:pt x="8728554" y="9107846"/>
                </a:lnTo>
                <a:lnTo>
                  <a:pt x="0" y="9107846"/>
                </a:lnTo>
                <a:lnTo>
                  <a:pt x="0" y="0"/>
                </a:lnTo>
                <a:close/>
              </a:path>
            </a:pathLst>
          </a:custGeom>
          <a:blipFill>
            <a:blip r:embed="rId6"/>
            <a:stretch>
              <a:fillRect l="0" t="0" r="-271" b="0"/>
            </a:stretch>
          </a:blipFill>
        </p:spPr>
      </p:sp>
      <p:sp>
        <p:nvSpPr>
          <p:cNvPr name="TextBox 6" id="6"/>
          <p:cNvSpPr txBox="true"/>
          <p:nvPr/>
        </p:nvSpPr>
        <p:spPr>
          <a:xfrm rot="0">
            <a:off x="-37894" y="158929"/>
            <a:ext cx="7954515" cy="1396955"/>
          </a:xfrm>
          <a:prstGeom prst="rect">
            <a:avLst/>
          </a:prstGeom>
        </p:spPr>
        <p:txBody>
          <a:bodyPr anchor="t" rtlCol="false" tIns="0" lIns="0" bIns="0" rIns="0">
            <a:spAutoFit/>
          </a:bodyPr>
          <a:lstStyle/>
          <a:p>
            <a:pPr algn="ctr">
              <a:lnSpc>
                <a:spcPts val="5521"/>
              </a:lnSpc>
            </a:pPr>
            <a:r>
              <a:rPr lang="en-US" sz="4601">
                <a:solidFill>
                  <a:srgbClr val="FFFFFF"/>
                </a:solidFill>
                <a:latin typeface="Oswald Bold"/>
              </a:rPr>
              <a:t>DATABASE DESIGN/SCHEMA</a:t>
            </a:r>
          </a:p>
          <a:p>
            <a:pPr algn="ctr">
              <a:lnSpc>
                <a:spcPts val="5521"/>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grpSp>
        <p:nvGrpSpPr>
          <p:cNvPr name="Group 2" id="2"/>
          <p:cNvGrpSpPr/>
          <p:nvPr/>
        </p:nvGrpSpPr>
        <p:grpSpPr>
          <a:xfrm rot="0">
            <a:off x="1177778" y="850955"/>
            <a:ext cx="4812074" cy="5388560"/>
            <a:chOff x="0" y="0"/>
            <a:chExt cx="6350000" cy="7110730"/>
          </a:xfrm>
        </p:grpSpPr>
        <p:sp>
          <p:nvSpPr>
            <p:cNvPr name="Freeform 3" id="3"/>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2"/>
              <a:stretch>
                <a:fillRect l="-47904" t="0" r="-47904" b="0"/>
              </a:stretch>
            </a:blipFill>
          </p:spPr>
        </p:sp>
      </p:grpSp>
      <p:grpSp>
        <p:nvGrpSpPr>
          <p:cNvPr name="Group 4" id="4"/>
          <p:cNvGrpSpPr/>
          <p:nvPr/>
        </p:nvGrpSpPr>
        <p:grpSpPr>
          <a:xfrm rot="0">
            <a:off x="3583814" y="4047485"/>
            <a:ext cx="4812074" cy="5388560"/>
            <a:chOff x="0" y="0"/>
            <a:chExt cx="6350000" cy="7110730"/>
          </a:xfrm>
        </p:grpSpPr>
        <p:sp>
          <p:nvSpPr>
            <p:cNvPr name="Freeform 5" id="5"/>
            <p:cNvSpPr/>
            <p:nvPr/>
          </p:nvSpPr>
          <p:spPr>
            <a:xfrm flipH="false" flipV="false" rot="0">
              <a:off x="0" y="0"/>
              <a:ext cx="6350000" cy="7110730"/>
            </a:xfrm>
            <a:custGeom>
              <a:avLst/>
              <a:gdLst/>
              <a:ahLst/>
              <a:cxnLst/>
              <a:rect r="r" b="b" t="t" l="l"/>
              <a:pathLst>
                <a:path h="7110730" w="6350000">
                  <a:moveTo>
                    <a:pt x="6350000" y="4700270"/>
                  </a:moveTo>
                  <a:lnTo>
                    <a:pt x="0" y="7110730"/>
                  </a:lnTo>
                  <a:lnTo>
                    <a:pt x="0" y="2410460"/>
                  </a:lnTo>
                  <a:lnTo>
                    <a:pt x="6350000" y="0"/>
                  </a:lnTo>
                  <a:close/>
                </a:path>
              </a:pathLst>
            </a:custGeom>
            <a:blipFill>
              <a:blip r:embed="rId3"/>
              <a:stretch>
                <a:fillRect l="-37449" t="0" r="-37449" b="0"/>
              </a:stretch>
            </a:blipFill>
          </p:spPr>
        </p:sp>
      </p:grpSp>
      <p:grpSp>
        <p:nvGrpSpPr>
          <p:cNvPr name="Group 6" id="6"/>
          <p:cNvGrpSpPr/>
          <p:nvPr/>
        </p:nvGrpSpPr>
        <p:grpSpPr>
          <a:xfrm rot="-5400000">
            <a:off x="-965687" y="8133599"/>
            <a:ext cx="6325011" cy="2038083"/>
            <a:chOff x="0" y="0"/>
            <a:chExt cx="1665847" cy="536779"/>
          </a:xfrm>
        </p:grpSpPr>
        <p:sp>
          <p:nvSpPr>
            <p:cNvPr name="Freeform 7" id="7"/>
            <p:cNvSpPr/>
            <p:nvPr/>
          </p:nvSpPr>
          <p:spPr>
            <a:xfrm flipH="false" flipV="false" rot="0">
              <a:off x="0" y="0"/>
              <a:ext cx="1665847" cy="536779"/>
            </a:xfrm>
            <a:custGeom>
              <a:avLst/>
              <a:gdLst/>
              <a:ahLst/>
              <a:cxnLst/>
              <a:rect r="r" b="b" t="t" l="l"/>
              <a:pathLst>
                <a:path h="536779" w="1665847">
                  <a:moveTo>
                    <a:pt x="1462647" y="0"/>
                  </a:moveTo>
                  <a:lnTo>
                    <a:pt x="0" y="0"/>
                  </a:lnTo>
                  <a:lnTo>
                    <a:pt x="203200" y="536779"/>
                  </a:lnTo>
                  <a:lnTo>
                    <a:pt x="1665847" y="536779"/>
                  </a:lnTo>
                  <a:lnTo>
                    <a:pt x="1462647" y="0"/>
                  </a:lnTo>
                  <a:close/>
                </a:path>
              </a:pathLst>
            </a:custGeom>
            <a:solidFill>
              <a:srgbClr val="A60000"/>
            </a:solidFill>
          </p:spPr>
        </p:sp>
        <p:sp>
          <p:nvSpPr>
            <p:cNvPr name="TextBox 8" id="8"/>
            <p:cNvSpPr txBox="true"/>
            <p:nvPr/>
          </p:nvSpPr>
          <p:spPr>
            <a:xfrm>
              <a:off x="101600" y="-38100"/>
              <a:ext cx="1462647" cy="57487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5400000">
            <a:off x="4214341" y="129884"/>
            <a:ext cx="6325011" cy="2038083"/>
            <a:chOff x="0" y="0"/>
            <a:chExt cx="1665847" cy="536779"/>
          </a:xfrm>
        </p:grpSpPr>
        <p:sp>
          <p:nvSpPr>
            <p:cNvPr name="Freeform 10" id="10"/>
            <p:cNvSpPr/>
            <p:nvPr/>
          </p:nvSpPr>
          <p:spPr>
            <a:xfrm flipH="false" flipV="false" rot="0">
              <a:off x="0" y="0"/>
              <a:ext cx="1665847" cy="536779"/>
            </a:xfrm>
            <a:custGeom>
              <a:avLst/>
              <a:gdLst/>
              <a:ahLst/>
              <a:cxnLst/>
              <a:rect r="r" b="b" t="t" l="l"/>
              <a:pathLst>
                <a:path h="536779" w="1665847">
                  <a:moveTo>
                    <a:pt x="1462647" y="0"/>
                  </a:moveTo>
                  <a:lnTo>
                    <a:pt x="0" y="0"/>
                  </a:lnTo>
                  <a:lnTo>
                    <a:pt x="203200" y="536779"/>
                  </a:lnTo>
                  <a:lnTo>
                    <a:pt x="1665847" y="536779"/>
                  </a:lnTo>
                  <a:lnTo>
                    <a:pt x="1462647" y="0"/>
                  </a:lnTo>
                  <a:close/>
                </a:path>
              </a:pathLst>
            </a:custGeom>
            <a:solidFill>
              <a:srgbClr val="A60000"/>
            </a:solidFill>
          </p:spPr>
        </p:sp>
        <p:sp>
          <p:nvSpPr>
            <p:cNvPr name="TextBox 11" id="11"/>
            <p:cNvSpPr txBox="true"/>
            <p:nvPr/>
          </p:nvSpPr>
          <p:spPr>
            <a:xfrm>
              <a:off x="101600" y="-38100"/>
              <a:ext cx="1462647" cy="574879"/>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259747" y="-2057400"/>
            <a:ext cx="2576893" cy="4114800"/>
          </a:xfrm>
          <a:custGeom>
            <a:avLst/>
            <a:gdLst/>
            <a:ahLst/>
            <a:cxnLst/>
            <a:rect r="r" b="b" t="t" l="l"/>
            <a:pathLst>
              <a:path h="4114800" w="2576893">
                <a:moveTo>
                  <a:pt x="0" y="0"/>
                </a:moveTo>
                <a:lnTo>
                  <a:pt x="2576894" y="0"/>
                </a:lnTo>
                <a:lnTo>
                  <a:pt x="257689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8905889" y="483079"/>
            <a:ext cx="4248180" cy="1574321"/>
          </a:xfrm>
          <a:prstGeom prst="rect">
            <a:avLst/>
          </a:prstGeom>
        </p:spPr>
        <p:txBody>
          <a:bodyPr anchor="t" rtlCol="false" tIns="0" lIns="0" bIns="0" rIns="0">
            <a:spAutoFit/>
          </a:bodyPr>
          <a:lstStyle/>
          <a:p>
            <a:pPr>
              <a:lnSpc>
                <a:spcPts val="4148"/>
              </a:lnSpc>
            </a:pPr>
            <a:r>
              <a:rPr lang="en-US" sz="3456">
                <a:solidFill>
                  <a:srgbClr val="D90000"/>
                </a:solidFill>
                <a:latin typeface="Oswald Bold"/>
              </a:rPr>
              <a:t>DATABASE COMPLEXITY</a:t>
            </a:r>
          </a:p>
          <a:p>
            <a:pPr>
              <a:lnSpc>
                <a:spcPts val="4148"/>
              </a:lnSpc>
            </a:pPr>
          </a:p>
          <a:p>
            <a:pPr>
              <a:lnSpc>
                <a:spcPts val="4148"/>
              </a:lnSpc>
            </a:pPr>
          </a:p>
        </p:txBody>
      </p:sp>
      <p:sp>
        <p:nvSpPr>
          <p:cNvPr name="TextBox 14" id="14"/>
          <p:cNvSpPr txBox="true"/>
          <p:nvPr/>
        </p:nvSpPr>
        <p:spPr>
          <a:xfrm rot="0">
            <a:off x="8208013" y="1110825"/>
            <a:ext cx="10079987" cy="9834593"/>
          </a:xfrm>
          <a:prstGeom prst="rect">
            <a:avLst/>
          </a:prstGeom>
        </p:spPr>
        <p:txBody>
          <a:bodyPr anchor="t" rtlCol="false" tIns="0" lIns="0" bIns="0" rIns="0">
            <a:spAutoFit/>
          </a:bodyPr>
          <a:lstStyle/>
          <a:p>
            <a:pPr marL="525994" indent="-262997" lvl="1">
              <a:lnSpc>
                <a:spcPts val="3410"/>
              </a:lnSpc>
              <a:buFont typeface="Arial"/>
              <a:buChar char="•"/>
            </a:pPr>
            <a:r>
              <a:rPr lang="en-US" sz="2436">
                <a:solidFill>
                  <a:srgbClr val="FFFFFF"/>
                </a:solidFill>
                <a:latin typeface="Canva Sans"/>
              </a:rPr>
              <a:t>Our soccer system has different collection, </a:t>
            </a:r>
            <a:r>
              <a:rPr lang="en-US" sz="2436">
                <a:solidFill>
                  <a:srgbClr val="FFFFFF"/>
                </a:solidFill>
                <a:latin typeface="Canva Sans Bold"/>
              </a:rPr>
              <a:t>Admin</a:t>
            </a:r>
            <a:r>
              <a:rPr lang="en-US" sz="2436">
                <a:solidFill>
                  <a:srgbClr val="FFFFFF"/>
                </a:solidFill>
                <a:latin typeface="Canva Sans"/>
              </a:rPr>
              <a:t>, </a:t>
            </a:r>
            <a:r>
              <a:rPr lang="en-US" sz="2436">
                <a:solidFill>
                  <a:srgbClr val="FFFFFF"/>
                </a:solidFill>
                <a:latin typeface="Canva Sans Bold"/>
              </a:rPr>
              <a:t>Players</a:t>
            </a:r>
            <a:r>
              <a:rPr lang="en-US" sz="2436">
                <a:solidFill>
                  <a:srgbClr val="FFFFFF"/>
                </a:solidFill>
                <a:latin typeface="Canva Sans"/>
              </a:rPr>
              <a:t>, </a:t>
            </a:r>
            <a:r>
              <a:rPr lang="en-US" sz="2436">
                <a:solidFill>
                  <a:srgbClr val="FFFFFF"/>
                </a:solidFill>
                <a:latin typeface="Canva Sans Bold"/>
              </a:rPr>
              <a:t>Team Manager</a:t>
            </a:r>
            <a:r>
              <a:rPr lang="en-US" sz="2436">
                <a:solidFill>
                  <a:srgbClr val="FFFFFF"/>
                </a:solidFill>
                <a:latin typeface="Canva Sans"/>
              </a:rPr>
              <a:t>, </a:t>
            </a:r>
            <a:r>
              <a:rPr lang="en-US" sz="2436">
                <a:solidFill>
                  <a:srgbClr val="FFFFFF"/>
                </a:solidFill>
                <a:latin typeface="Canva Sans Bold"/>
              </a:rPr>
              <a:t>Teams</a:t>
            </a:r>
            <a:r>
              <a:rPr lang="en-US" sz="2436">
                <a:solidFill>
                  <a:srgbClr val="FFFFFF"/>
                </a:solidFill>
                <a:latin typeface="Canva Sans"/>
              </a:rPr>
              <a:t>, </a:t>
            </a:r>
            <a:r>
              <a:rPr lang="en-US" sz="2436">
                <a:solidFill>
                  <a:srgbClr val="FFFFFF"/>
                </a:solidFill>
                <a:latin typeface="Canva Sans Bold"/>
              </a:rPr>
              <a:t>Practice Schedule</a:t>
            </a:r>
            <a:r>
              <a:rPr lang="en-US" sz="2436">
                <a:solidFill>
                  <a:srgbClr val="FFFFFF"/>
                </a:solidFill>
                <a:latin typeface="Canva Sans"/>
              </a:rPr>
              <a:t>, </a:t>
            </a:r>
            <a:r>
              <a:rPr lang="en-US" sz="2436">
                <a:solidFill>
                  <a:srgbClr val="FFFFFF"/>
                </a:solidFill>
                <a:latin typeface="Canva Sans Bold"/>
              </a:rPr>
              <a:t>Matches</a:t>
            </a:r>
            <a:r>
              <a:rPr lang="en-US" sz="2436">
                <a:solidFill>
                  <a:srgbClr val="FFFFFF"/>
                </a:solidFill>
                <a:latin typeface="Canva Sans"/>
              </a:rPr>
              <a:t>, and </a:t>
            </a:r>
            <a:r>
              <a:rPr lang="en-US" sz="2436">
                <a:solidFill>
                  <a:srgbClr val="FFFFFF"/>
                </a:solidFill>
                <a:latin typeface="Canva Sans Bold"/>
              </a:rPr>
              <a:t>Venues</a:t>
            </a:r>
            <a:r>
              <a:rPr lang="en-US" sz="2436">
                <a:solidFill>
                  <a:srgbClr val="FFFFFF"/>
                </a:solidFill>
                <a:latin typeface="Canva Sans"/>
              </a:rPr>
              <a:t>, each with their own set of attributes.</a:t>
            </a:r>
          </a:p>
          <a:p>
            <a:pPr>
              <a:lnSpc>
                <a:spcPts val="3410"/>
              </a:lnSpc>
            </a:pPr>
          </a:p>
          <a:p>
            <a:pPr marL="525994" indent="-262997" lvl="1">
              <a:lnSpc>
                <a:spcPts val="3410"/>
              </a:lnSpc>
              <a:buFont typeface="Arial"/>
              <a:buChar char="•"/>
            </a:pPr>
            <a:r>
              <a:rPr lang="en-US" sz="2436">
                <a:solidFill>
                  <a:srgbClr val="FFFFFF"/>
                </a:solidFill>
                <a:latin typeface="Canva Sans"/>
              </a:rPr>
              <a:t>MongoDB's flexible schema would allow each of these entities to be stored as documents that can be easily modified as the application grows and requirements change. For instance, player profiles can be enriched with additional statistics over time, or the Practice Schedule might need new fields to accommodate different types of events. </a:t>
            </a:r>
          </a:p>
          <a:p>
            <a:pPr>
              <a:lnSpc>
                <a:spcPts val="3410"/>
              </a:lnSpc>
            </a:pPr>
          </a:p>
          <a:p>
            <a:pPr marL="525994" indent="-262997" lvl="1">
              <a:lnSpc>
                <a:spcPts val="3410"/>
              </a:lnSpc>
              <a:buFont typeface="Arial"/>
              <a:buChar char="•"/>
            </a:pPr>
            <a:r>
              <a:rPr lang="en-US" sz="2436">
                <a:solidFill>
                  <a:srgbClr val="FFFFFF"/>
                </a:solidFill>
                <a:latin typeface="Canva Sans"/>
              </a:rPr>
              <a:t>The NoSQL nature of MongoDB means that you aren't locked into a rigid schema, giving developers the freedom to adapt the data model as new features are added to the system. </a:t>
            </a:r>
          </a:p>
          <a:p>
            <a:pPr>
              <a:lnSpc>
                <a:spcPts val="3410"/>
              </a:lnSpc>
            </a:pPr>
          </a:p>
          <a:p>
            <a:pPr marL="525994" indent="-262997" lvl="1">
              <a:lnSpc>
                <a:spcPts val="3410"/>
              </a:lnSpc>
              <a:buFont typeface="Arial"/>
              <a:buChar char="•"/>
            </a:pPr>
            <a:r>
              <a:rPr lang="en-US" sz="2436">
                <a:solidFill>
                  <a:srgbClr val="FFFFFF"/>
                </a:solidFill>
                <a:latin typeface="Canva Sans"/>
              </a:rPr>
              <a:t>Additionally, MongoDB's powerful querying capabilities, including its aggregation framework, would enable complex queries across these documents, such as generating schedules, summarizing match outcomes, and analyzing player performance. </a:t>
            </a:r>
          </a:p>
          <a:p>
            <a:pPr>
              <a:lnSpc>
                <a:spcPts val="3410"/>
              </a:lnSpc>
            </a:pPr>
          </a:p>
          <a:p>
            <a:pPr>
              <a:lnSpc>
                <a:spcPts val="3410"/>
              </a:lnSpc>
            </a:pPr>
          </a:p>
          <a:p>
            <a:pPr>
              <a:lnSpc>
                <a:spcPts val="341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2576893" cy="4114800"/>
          </a:xfrm>
          <a:custGeom>
            <a:avLst/>
            <a:gdLst/>
            <a:ahLst/>
            <a:cxnLst/>
            <a:rect r="r" b="b" t="t" l="l"/>
            <a:pathLst>
              <a:path h="4114800" w="2576893">
                <a:moveTo>
                  <a:pt x="0" y="0"/>
                </a:moveTo>
                <a:lnTo>
                  <a:pt x="2576893" y="0"/>
                </a:lnTo>
                <a:lnTo>
                  <a:pt x="257689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5711106" y="7200900"/>
            <a:ext cx="2576893" cy="4114800"/>
          </a:xfrm>
          <a:custGeom>
            <a:avLst/>
            <a:gdLst/>
            <a:ahLst/>
            <a:cxnLst/>
            <a:rect r="r" b="b" t="t" l="l"/>
            <a:pathLst>
              <a:path h="4114800" w="2576893">
                <a:moveTo>
                  <a:pt x="0" y="4114800"/>
                </a:moveTo>
                <a:lnTo>
                  <a:pt x="2576894" y="4114800"/>
                </a:lnTo>
                <a:lnTo>
                  <a:pt x="2576894"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4030387" y="857406"/>
            <a:ext cx="2537682" cy="342587"/>
          </a:xfrm>
          <a:custGeom>
            <a:avLst/>
            <a:gdLst/>
            <a:ahLst/>
            <a:cxnLst/>
            <a:rect r="r" b="b" t="t" l="l"/>
            <a:pathLst>
              <a:path h="342587" w="2537682">
                <a:moveTo>
                  <a:pt x="2537682" y="0"/>
                </a:moveTo>
                <a:lnTo>
                  <a:pt x="0" y="0"/>
                </a:lnTo>
                <a:lnTo>
                  <a:pt x="0" y="342588"/>
                </a:lnTo>
                <a:lnTo>
                  <a:pt x="2537682" y="342588"/>
                </a:lnTo>
                <a:lnTo>
                  <a:pt x="253768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67763" y="1657186"/>
            <a:ext cx="17693564" cy="7601114"/>
          </a:xfrm>
          <a:custGeom>
            <a:avLst/>
            <a:gdLst/>
            <a:ahLst/>
            <a:cxnLst/>
            <a:rect r="r" b="b" t="t" l="l"/>
            <a:pathLst>
              <a:path h="7601114" w="17693564">
                <a:moveTo>
                  <a:pt x="0" y="0"/>
                </a:moveTo>
                <a:lnTo>
                  <a:pt x="17693563" y="0"/>
                </a:lnTo>
                <a:lnTo>
                  <a:pt x="17693563" y="7601114"/>
                </a:lnTo>
                <a:lnTo>
                  <a:pt x="0" y="7601114"/>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4000" y="0"/>
            <a:ext cx="2147411" cy="3429000"/>
          </a:xfrm>
          <a:custGeom>
            <a:avLst/>
            <a:gdLst/>
            <a:ahLst/>
            <a:cxnLst/>
            <a:rect r="r" b="b" t="t" l="l"/>
            <a:pathLst>
              <a:path h="3429000" w="2147411">
                <a:moveTo>
                  <a:pt x="0" y="0"/>
                </a:moveTo>
                <a:lnTo>
                  <a:pt x="2147411" y="0"/>
                </a:lnTo>
                <a:lnTo>
                  <a:pt x="2147411" y="3429000"/>
                </a:lnTo>
                <a:lnTo>
                  <a:pt x="0" y="3429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14616589" y="6858000"/>
            <a:ext cx="2147411" cy="3429000"/>
          </a:xfrm>
          <a:custGeom>
            <a:avLst/>
            <a:gdLst/>
            <a:ahLst/>
            <a:cxnLst/>
            <a:rect r="r" b="b" t="t" l="l"/>
            <a:pathLst>
              <a:path h="3429000" w="2147411">
                <a:moveTo>
                  <a:pt x="0" y="3429000"/>
                </a:moveTo>
                <a:lnTo>
                  <a:pt x="2147411" y="3429000"/>
                </a:lnTo>
                <a:lnTo>
                  <a:pt x="2147411" y="0"/>
                </a:lnTo>
                <a:lnTo>
                  <a:pt x="0" y="0"/>
                </a:lnTo>
                <a:lnTo>
                  <a:pt x="0" y="34290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43939" y="368520"/>
            <a:ext cx="16615361" cy="3117741"/>
          </a:xfrm>
          <a:custGeom>
            <a:avLst/>
            <a:gdLst/>
            <a:ahLst/>
            <a:cxnLst/>
            <a:rect r="r" b="b" t="t" l="l"/>
            <a:pathLst>
              <a:path h="3117741" w="16615361">
                <a:moveTo>
                  <a:pt x="0" y="0"/>
                </a:moveTo>
                <a:lnTo>
                  <a:pt x="16615361" y="0"/>
                </a:lnTo>
                <a:lnTo>
                  <a:pt x="16615361" y="3117741"/>
                </a:lnTo>
                <a:lnTo>
                  <a:pt x="0" y="3117741"/>
                </a:lnTo>
                <a:lnTo>
                  <a:pt x="0" y="0"/>
                </a:lnTo>
                <a:close/>
              </a:path>
            </a:pathLst>
          </a:custGeom>
          <a:blipFill>
            <a:blip r:embed="rId4"/>
            <a:stretch>
              <a:fillRect l="-832" t="0" r="-832" b="0"/>
            </a:stretch>
          </a:blipFill>
        </p:spPr>
      </p:sp>
      <p:sp>
        <p:nvSpPr>
          <p:cNvPr name="Freeform 5" id="5"/>
          <p:cNvSpPr/>
          <p:nvPr/>
        </p:nvSpPr>
        <p:spPr>
          <a:xfrm flipH="false" flipV="false" rot="0">
            <a:off x="643939" y="3889903"/>
            <a:ext cx="8921232" cy="5450506"/>
          </a:xfrm>
          <a:custGeom>
            <a:avLst/>
            <a:gdLst/>
            <a:ahLst/>
            <a:cxnLst/>
            <a:rect r="r" b="b" t="t" l="l"/>
            <a:pathLst>
              <a:path h="5450506" w="8921232">
                <a:moveTo>
                  <a:pt x="0" y="0"/>
                </a:moveTo>
                <a:lnTo>
                  <a:pt x="8921232" y="0"/>
                </a:lnTo>
                <a:lnTo>
                  <a:pt x="8921232" y="5450506"/>
                </a:lnTo>
                <a:lnTo>
                  <a:pt x="0" y="5450506"/>
                </a:lnTo>
                <a:lnTo>
                  <a:pt x="0" y="0"/>
                </a:lnTo>
                <a:close/>
              </a:path>
            </a:pathLst>
          </a:custGeom>
          <a:blipFill>
            <a:blip r:embed="rId5"/>
            <a:stretch>
              <a:fillRect l="0" t="0" r="0" b="0"/>
            </a:stretch>
          </a:blipFill>
        </p:spPr>
      </p:sp>
      <p:sp>
        <p:nvSpPr>
          <p:cNvPr name="Freeform 6" id="6"/>
          <p:cNvSpPr/>
          <p:nvPr/>
        </p:nvSpPr>
        <p:spPr>
          <a:xfrm flipH="false" flipV="false" rot="0">
            <a:off x="9409049" y="5658971"/>
            <a:ext cx="8315280" cy="3372719"/>
          </a:xfrm>
          <a:custGeom>
            <a:avLst/>
            <a:gdLst/>
            <a:ahLst/>
            <a:cxnLst/>
            <a:rect r="r" b="b" t="t" l="l"/>
            <a:pathLst>
              <a:path h="3372719" w="8315280">
                <a:moveTo>
                  <a:pt x="0" y="0"/>
                </a:moveTo>
                <a:lnTo>
                  <a:pt x="8315280" y="0"/>
                </a:lnTo>
                <a:lnTo>
                  <a:pt x="8315280" y="3372719"/>
                </a:lnTo>
                <a:lnTo>
                  <a:pt x="0" y="3372719"/>
                </a:lnTo>
                <a:lnTo>
                  <a:pt x="0" y="0"/>
                </a:lnTo>
                <a:close/>
              </a:path>
            </a:pathLst>
          </a:custGeom>
          <a:blipFill>
            <a:blip r:embed="rId6"/>
            <a:stretch>
              <a:fillRect l="-4345" t="0" r="-4345"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true" rot="0">
            <a:off x="15318485" y="8903550"/>
            <a:ext cx="2576893" cy="4114800"/>
          </a:xfrm>
          <a:custGeom>
            <a:avLst/>
            <a:gdLst/>
            <a:ahLst/>
            <a:cxnLst/>
            <a:rect r="r" b="b" t="t" l="l"/>
            <a:pathLst>
              <a:path h="4114800" w="2576893">
                <a:moveTo>
                  <a:pt x="0" y="4114800"/>
                </a:moveTo>
                <a:lnTo>
                  <a:pt x="2576893" y="4114800"/>
                </a:lnTo>
                <a:lnTo>
                  <a:pt x="2576893"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2943" y="1028700"/>
            <a:ext cx="7943948" cy="971550"/>
          </a:xfrm>
          <a:prstGeom prst="rect">
            <a:avLst/>
          </a:prstGeom>
        </p:spPr>
        <p:txBody>
          <a:bodyPr anchor="t" rtlCol="false" tIns="0" lIns="0" bIns="0" rIns="0">
            <a:spAutoFit/>
          </a:bodyPr>
          <a:lstStyle/>
          <a:p>
            <a:pPr>
              <a:lnSpc>
                <a:spcPts val="3885"/>
              </a:lnSpc>
            </a:pPr>
            <a:r>
              <a:rPr lang="en-US" sz="3237">
                <a:solidFill>
                  <a:srgbClr val="D90000"/>
                </a:solidFill>
                <a:latin typeface="Oswald Bold"/>
              </a:rPr>
              <a:t>BACKEND CODE AND IMPLEMENTATION</a:t>
            </a:r>
          </a:p>
          <a:p>
            <a:pPr>
              <a:lnSpc>
                <a:spcPts val="3885"/>
              </a:lnSpc>
            </a:pPr>
          </a:p>
        </p:txBody>
      </p:sp>
      <p:sp>
        <p:nvSpPr>
          <p:cNvPr name="TextBox 4" id="4"/>
          <p:cNvSpPr txBox="true"/>
          <p:nvPr/>
        </p:nvSpPr>
        <p:spPr>
          <a:xfrm rot="0">
            <a:off x="392943" y="1658382"/>
            <a:ext cx="9659965" cy="8688727"/>
          </a:xfrm>
          <a:prstGeom prst="rect">
            <a:avLst/>
          </a:prstGeom>
        </p:spPr>
        <p:txBody>
          <a:bodyPr anchor="t" rtlCol="false" tIns="0" lIns="0" bIns="0" rIns="0">
            <a:spAutoFit/>
          </a:bodyPr>
          <a:lstStyle/>
          <a:p>
            <a:pPr>
              <a:lnSpc>
                <a:spcPts val="4348"/>
              </a:lnSpc>
            </a:pPr>
            <a:r>
              <a:rPr lang="en-US" sz="3106">
                <a:solidFill>
                  <a:srgbClr val="FFFFFF"/>
                </a:solidFill>
                <a:latin typeface="Open Sans Bold"/>
              </a:rPr>
              <a:t>Flask Efficiency</a:t>
            </a:r>
            <a:r>
              <a:rPr lang="en-US" sz="3106">
                <a:solidFill>
                  <a:srgbClr val="FFFFFF"/>
                </a:solidFill>
                <a:latin typeface="Open Sans"/>
              </a:rPr>
              <a:t>: Our team can exploit Flask's modular nature to ensure a clean and maintainable codebase for our soccer management system. This streamlined approach simplifies the integration of new features, like match scheduling or player transfers, while maintaining a robust backend structure.</a:t>
            </a:r>
          </a:p>
          <a:p>
            <a:pPr>
              <a:lnSpc>
                <a:spcPts val="4348"/>
              </a:lnSpc>
            </a:pPr>
          </a:p>
          <a:p>
            <a:pPr>
              <a:lnSpc>
                <a:spcPts val="4348"/>
              </a:lnSpc>
            </a:pPr>
            <a:r>
              <a:rPr lang="en-US" sz="3106">
                <a:solidFill>
                  <a:srgbClr val="FFFFFF"/>
                </a:solidFill>
                <a:latin typeface="Open Sans Bold"/>
              </a:rPr>
              <a:t>Developer Support</a:t>
            </a:r>
            <a:r>
              <a:rPr lang="en-US" sz="3106">
                <a:solidFill>
                  <a:srgbClr val="FFFFFF"/>
                </a:solidFill>
                <a:latin typeface="Open Sans"/>
              </a:rPr>
              <a:t>: We benefit from Flask's extensive community and wealth of documentation, which facilitates quick troubleshooting and feature implementation. The support from fellow developers and access to a plethora of third-party extensions can significantly accelerate our development process.</a:t>
            </a:r>
          </a:p>
          <a:p>
            <a:pPr>
              <a:lnSpc>
                <a:spcPts val="4348"/>
              </a:lnSpc>
            </a:pPr>
          </a:p>
        </p:txBody>
      </p:sp>
      <p:sp>
        <p:nvSpPr>
          <p:cNvPr name="Freeform 5" id="5"/>
          <p:cNvSpPr/>
          <p:nvPr/>
        </p:nvSpPr>
        <p:spPr>
          <a:xfrm flipH="true" flipV="false" rot="0">
            <a:off x="662169" y="335691"/>
            <a:ext cx="2537682" cy="342587"/>
          </a:xfrm>
          <a:custGeom>
            <a:avLst/>
            <a:gdLst/>
            <a:ahLst/>
            <a:cxnLst/>
            <a:rect r="r" b="b" t="t" l="l"/>
            <a:pathLst>
              <a:path h="342587" w="2537682">
                <a:moveTo>
                  <a:pt x="2537682" y="0"/>
                </a:moveTo>
                <a:lnTo>
                  <a:pt x="0" y="0"/>
                </a:lnTo>
                <a:lnTo>
                  <a:pt x="0" y="342587"/>
                </a:lnTo>
                <a:lnTo>
                  <a:pt x="2537682" y="342587"/>
                </a:lnTo>
                <a:lnTo>
                  <a:pt x="253768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18438" y="1028700"/>
            <a:ext cx="8235092" cy="8484640"/>
          </a:xfrm>
          <a:custGeom>
            <a:avLst/>
            <a:gdLst/>
            <a:ahLst/>
            <a:cxnLst/>
            <a:rect r="r" b="b" t="t" l="l"/>
            <a:pathLst>
              <a:path h="8484640" w="8235092">
                <a:moveTo>
                  <a:pt x="0" y="0"/>
                </a:moveTo>
                <a:lnTo>
                  <a:pt x="8235091" y="0"/>
                </a:lnTo>
                <a:lnTo>
                  <a:pt x="8235091" y="8484640"/>
                </a:lnTo>
                <a:lnTo>
                  <a:pt x="0" y="8484640"/>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D0D0D"/>
        </a:solidFill>
      </p:bgPr>
    </p:bg>
    <p:spTree>
      <p:nvGrpSpPr>
        <p:cNvPr id="1" name=""/>
        <p:cNvGrpSpPr/>
        <p:nvPr/>
      </p:nvGrpSpPr>
      <p:grpSpPr>
        <a:xfrm>
          <a:off x="0" y="0"/>
          <a:ext cx="0" cy="0"/>
          <a:chOff x="0" y="0"/>
          <a:chExt cx="0" cy="0"/>
        </a:xfrm>
      </p:grpSpPr>
      <p:sp>
        <p:nvSpPr>
          <p:cNvPr name="Freeform 2" id="2"/>
          <p:cNvSpPr/>
          <p:nvPr/>
        </p:nvSpPr>
        <p:spPr>
          <a:xfrm flipH="false" flipV="true" rot="0">
            <a:off x="15318485" y="8903550"/>
            <a:ext cx="2576893" cy="4114800"/>
          </a:xfrm>
          <a:custGeom>
            <a:avLst/>
            <a:gdLst/>
            <a:ahLst/>
            <a:cxnLst/>
            <a:rect r="r" b="b" t="t" l="l"/>
            <a:pathLst>
              <a:path h="4114800" w="2576893">
                <a:moveTo>
                  <a:pt x="0" y="4114800"/>
                </a:moveTo>
                <a:lnTo>
                  <a:pt x="2576893" y="4114800"/>
                </a:lnTo>
                <a:lnTo>
                  <a:pt x="2576893"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2943" y="1028700"/>
            <a:ext cx="6745906" cy="8959406"/>
          </a:xfrm>
          <a:custGeom>
            <a:avLst/>
            <a:gdLst/>
            <a:ahLst/>
            <a:cxnLst/>
            <a:rect r="r" b="b" t="t" l="l"/>
            <a:pathLst>
              <a:path h="8959406" w="6745906">
                <a:moveTo>
                  <a:pt x="0" y="0"/>
                </a:moveTo>
                <a:lnTo>
                  <a:pt x="6745905" y="0"/>
                </a:lnTo>
                <a:lnTo>
                  <a:pt x="6745905" y="8959406"/>
                </a:lnTo>
                <a:lnTo>
                  <a:pt x="0" y="8959406"/>
                </a:lnTo>
                <a:lnTo>
                  <a:pt x="0" y="0"/>
                </a:lnTo>
                <a:close/>
              </a:path>
            </a:pathLst>
          </a:custGeom>
          <a:blipFill>
            <a:blip r:embed="rId4"/>
            <a:stretch>
              <a:fillRect l="0" t="0" r="0" b="0"/>
            </a:stretch>
          </a:blipFill>
        </p:spPr>
      </p:sp>
      <p:sp>
        <p:nvSpPr>
          <p:cNvPr name="TextBox 4" id="4"/>
          <p:cNvSpPr txBox="true"/>
          <p:nvPr/>
        </p:nvSpPr>
        <p:spPr>
          <a:xfrm rot="0">
            <a:off x="392943" y="341936"/>
            <a:ext cx="7943948" cy="971550"/>
          </a:xfrm>
          <a:prstGeom prst="rect">
            <a:avLst/>
          </a:prstGeom>
        </p:spPr>
        <p:txBody>
          <a:bodyPr anchor="t" rtlCol="false" tIns="0" lIns="0" bIns="0" rIns="0">
            <a:spAutoFit/>
          </a:bodyPr>
          <a:lstStyle/>
          <a:p>
            <a:pPr>
              <a:lnSpc>
                <a:spcPts val="3885"/>
              </a:lnSpc>
            </a:pPr>
            <a:r>
              <a:rPr lang="en-US" sz="3237">
                <a:solidFill>
                  <a:srgbClr val="D90000"/>
                </a:solidFill>
                <a:latin typeface="Oswald Bold"/>
              </a:rPr>
              <a:t>BACKEND CODE AND IMPLEMENTATION</a:t>
            </a:r>
          </a:p>
          <a:p>
            <a:pPr>
              <a:lnSpc>
                <a:spcPts val="3885"/>
              </a:lnSpc>
            </a:pPr>
          </a:p>
        </p:txBody>
      </p:sp>
      <p:sp>
        <p:nvSpPr>
          <p:cNvPr name="TextBox 5" id="5"/>
          <p:cNvSpPr txBox="true"/>
          <p:nvPr/>
        </p:nvSpPr>
        <p:spPr>
          <a:xfrm rot="0">
            <a:off x="7599335" y="971550"/>
            <a:ext cx="9659965" cy="8688727"/>
          </a:xfrm>
          <a:prstGeom prst="rect">
            <a:avLst/>
          </a:prstGeom>
        </p:spPr>
        <p:txBody>
          <a:bodyPr anchor="t" rtlCol="false" tIns="0" lIns="0" bIns="0" rIns="0">
            <a:spAutoFit/>
          </a:bodyPr>
          <a:lstStyle/>
          <a:p>
            <a:pPr>
              <a:lnSpc>
                <a:spcPts val="4348"/>
              </a:lnSpc>
            </a:pPr>
            <a:r>
              <a:rPr lang="en-US" sz="3106">
                <a:solidFill>
                  <a:srgbClr val="FFFFFF"/>
                </a:solidFill>
                <a:latin typeface="Open Sans Bold"/>
              </a:rPr>
              <a:t>Open Source Nature:</a:t>
            </a:r>
            <a:r>
              <a:rPr lang="en-US" sz="3106">
                <a:solidFill>
                  <a:srgbClr val="FFFFFF"/>
                </a:solidFill>
                <a:latin typeface="Open Sans"/>
              </a:rPr>
              <a:t> The open-source aspect of Flask aligns perfectly with our soccer management system, allowing for customization at every turn. This gives us the flexibility to tailor the application precisely to our operational requirements without being constrained by proprietary software limitations.</a:t>
            </a:r>
          </a:p>
          <a:p>
            <a:pPr>
              <a:lnSpc>
                <a:spcPts val="4348"/>
              </a:lnSpc>
            </a:pPr>
          </a:p>
          <a:p>
            <a:pPr>
              <a:lnSpc>
                <a:spcPts val="4348"/>
              </a:lnSpc>
            </a:pPr>
            <a:r>
              <a:rPr lang="en-US" sz="3106">
                <a:solidFill>
                  <a:srgbClr val="FFFFFF"/>
                </a:solidFill>
                <a:latin typeface="Open Sans Bold"/>
              </a:rPr>
              <a:t>Python Dynamics</a:t>
            </a:r>
            <a:r>
              <a:rPr lang="en-US" sz="3106">
                <a:solidFill>
                  <a:srgbClr val="FFFFFF"/>
                </a:solidFill>
                <a:latin typeface="Open Sans"/>
              </a:rPr>
              <a:t>: Our system leverages Python’s dynamic typing and powerful libraries within the Flask framework. This enables us to develop complex features, like statistical analysis of player performance and match outcome predictions, with shorter and more readable code.</a:t>
            </a:r>
          </a:p>
          <a:p>
            <a:pPr>
              <a:lnSpc>
                <a:spcPts val="4348"/>
              </a:lnSpc>
            </a:pPr>
          </a:p>
          <a:p>
            <a:pPr>
              <a:lnSpc>
                <a:spcPts val="434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DAGCsai3xQw</dc:identifier>
  <dcterms:modified xsi:type="dcterms:W3CDTF">2011-08-01T06:04:30Z</dcterms:modified>
  <cp:revision>1</cp:revision>
  <dc:title>Black Red And White Geometric Car Dealer Presentation</dc:title>
</cp:coreProperties>
</file>